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4"/>
  </p:notesMasterIdLst>
  <p:handoutMasterIdLst>
    <p:handoutMasterId r:id="rId55"/>
  </p:handoutMasterIdLst>
  <p:sldIdLst>
    <p:sldId id="256" r:id="rId2"/>
    <p:sldId id="258" r:id="rId3"/>
    <p:sldId id="295" r:id="rId4"/>
    <p:sldId id="259" r:id="rId5"/>
    <p:sldId id="296" r:id="rId6"/>
    <p:sldId id="263" r:id="rId7"/>
    <p:sldId id="264" r:id="rId8"/>
    <p:sldId id="305" r:id="rId9"/>
    <p:sldId id="265" r:id="rId10"/>
    <p:sldId id="266" r:id="rId11"/>
    <p:sldId id="267" r:id="rId12"/>
    <p:sldId id="268" r:id="rId13"/>
    <p:sldId id="269" r:id="rId14"/>
    <p:sldId id="260" r:id="rId15"/>
    <p:sldId id="261" r:id="rId16"/>
    <p:sldId id="262" r:id="rId17"/>
    <p:sldId id="270" r:id="rId18"/>
    <p:sldId id="297" r:id="rId19"/>
    <p:sldId id="272" r:id="rId20"/>
    <p:sldId id="273" r:id="rId21"/>
    <p:sldId id="274" r:id="rId22"/>
    <p:sldId id="306" r:id="rId23"/>
    <p:sldId id="275" r:id="rId24"/>
    <p:sldId id="307" r:id="rId25"/>
    <p:sldId id="276" r:id="rId26"/>
    <p:sldId id="277" r:id="rId27"/>
    <p:sldId id="271" r:id="rId28"/>
    <p:sldId id="278" r:id="rId29"/>
    <p:sldId id="281" r:id="rId30"/>
    <p:sldId id="279" r:id="rId31"/>
    <p:sldId id="286" r:id="rId32"/>
    <p:sldId id="282" r:id="rId33"/>
    <p:sldId id="284" r:id="rId34"/>
    <p:sldId id="283" r:id="rId35"/>
    <p:sldId id="310" r:id="rId36"/>
    <p:sldId id="308" r:id="rId37"/>
    <p:sldId id="299" r:id="rId38"/>
    <p:sldId id="280" r:id="rId39"/>
    <p:sldId id="300" r:id="rId40"/>
    <p:sldId id="287" r:id="rId41"/>
    <p:sldId id="309" r:id="rId42"/>
    <p:sldId id="288" r:id="rId43"/>
    <p:sldId id="301" r:id="rId44"/>
    <p:sldId id="289" r:id="rId45"/>
    <p:sldId id="302" r:id="rId46"/>
    <p:sldId id="290" r:id="rId47"/>
    <p:sldId id="291" r:id="rId48"/>
    <p:sldId id="303" r:id="rId49"/>
    <p:sldId id="292" r:id="rId50"/>
    <p:sldId id="294" r:id="rId51"/>
    <p:sldId id="304" r:id="rId52"/>
    <p:sldId id="293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CDE7"/>
    <a:srgbClr val="20F2F3"/>
    <a:srgbClr val="20D3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377" autoAdjust="0"/>
  </p:normalViewPr>
  <p:slideViewPr>
    <p:cSldViewPr snapToGrid="0" snapToObjects="1">
      <p:cViewPr>
        <p:scale>
          <a:sx n="105" d="100"/>
          <a:sy n="105" d="100"/>
        </p:scale>
        <p:origin x="-360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notesMaster" Target="notesMasters/notesMaster1.xml"/><Relationship Id="rId55" Type="http://schemas.openxmlformats.org/officeDocument/2006/relationships/handoutMaster" Target="handoutMasters/handoutMaster1.xml"/><Relationship Id="rId56" Type="http://schemas.openxmlformats.org/officeDocument/2006/relationships/printerSettings" Target="printerSettings/printerSettings1.bin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73906A-A905-694C-A6E8-CEC315D28254}" type="datetimeFigureOut">
              <a:rPr lang="en-US" smtClean="0"/>
              <a:t>3/13/14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CAAC4F-E9C4-174C-8DF6-16087C8E5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5131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8B7F4D-18ED-9746-8672-E0F11BC5C76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70450D-CA08-FD44-B4B7-1662A5C5F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81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Look at </a:t>
            </a:r>
            <a:r>
              <a:rPr lang="en-US" dirty="0" err="1" smtClean="0"/>
              <a:t>package.json</a:t>
            </a:r>
            <a:r>
              <a:rPr lang="en-US" dirty="0" smtClean="0"/>
              <a:t> and </a:t>
            </a:r>
            <a:r>
              <a:rPr lang="en-US" dirty="0" err="1" smtClean="0"/>
              <a:t>bower.json</a:t>
            </a:r>
            <a:r>
              <a:rPr lang="en-US" dirty="0" smtClean="0"/>
              <a:t> for dependencies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0450D-CA08-FD44-B4B7-1662A5C5FDF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526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0450D-CA08-FD44-B4B7-1662A5C5FDFA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307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Note:</a:t>
            </a:r>
            <a:r>
              <a:rPr lang="en-US" baseline="0" dirty="0" smtClean="0"/>
              <a:t> request handlers executed in order, so the </a:t>
            </a:r>
            <a:r>
              <a:rPr lang="en-US" baseline="0" dirty="0" err="1" smtClean="0"/>
              <a:t>app.get</a:t>
            </a:r>
            <a:r>
              <a:rPr lang="en-US" baseline="0" dirty="0" smtClean="0"/>
              <a:t> handler needs to be before the </a:t>
            </a:r>
            <a:r>
              <a:rPr lang="en-US" baseline="0" dirty="0" err="1" smtClean="0"/>
              <a:t>app.use</a:t>
            </a:r>
            <a:r>
              <a:rPr lang="en-US" baseline="0" dirty="0" smtClean="0"/>
              <a:t> handler which does not call next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0450D-CA08-FD44-B4B7-1662A5C5FDF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678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65248"/>
            <a:ext cx="7772400" cy="978408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rgbClr val="1CCDE7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352800"/>
            <a:ext cx="7772400" cy="87782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9141"/>
            <a:ext cx="7770813" cy="425702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67200"/>
            <a:ext cx="7772400" cy="977153"/>
          </a:xfrm>
        </p:spPr>
        <p:txBody>
          <a:bodyPr anchor="b" anchorCtr="0">
            <a:no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799" y="5257800"/>
            <a:ext cx="7770813" cy="874058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540000">
            <a:off x="2056196" y="424650"/>
            <a:ext cx="5031609" cy="337580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7770813" cy="1743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756647"/>
            <a:ext cx="7770813" cy="1281953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60538"/>
            <a:ext cx="3611880" cy="4365625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4733" y="1760538"/>
            <a:ext cx="3611880" cy="4365625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50895"/>
            <a:ext cx="3611880" cy="61408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438400"/>
            <a:ext cx="3611880" cy="36877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 marL="2398713" indent="-336550">
              <a:defRPr sz="1600"/>
            </a:lvl8pPr>
            <a:lvl9pPr marL="2398713" indent="-3365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45526" y="1550895"/>
            <a:ext cx="3611880" cy="61408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45526" y="2438400"/>
            <a:ext cx="3611880" cy="36877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 marL="2398713" indent="-336550">
              <a:defRPr sz="1600"/>
            </a:lvl8pPr>
            <a:lvl9pPr marL="2398713" indent="-3365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86205" y="2191871"/>
            <a:ext cx="3429000" cy="1588"/>
          </a:xfrm>
          <a:prstGeom prst="line">
            <a:avLst/>
          </a:prstGeom>
          <a:ln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936966" y="2191871"/>
            <a:ext cx="3429000" cy="1588"/>
          </a:xfrm>
          <a:prstGeom prst="line">
            <a:avLst/>
          </a:prstGeom>
          <a:ln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905" y="971550"/>
            <a:ext cx="3657600" cy="1162050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457200"/>
            <a:ext cx="3657600" cy="5668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905" y="2133601"/>
            <a:ext cx="3657600" cy="358140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5082" y="969264"/>
            <a:ext cx="3657600" cy="1161288"/>
          </a:xfrm>
        </p:spPr>
        <p:txBody>
          <a:bodyPr anchor="b">
            <a:noAutofit/>
          </a:bodyPr>
          <a:lstStyle>
            <a:lvl1pPr algn="l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63388" y="510988"/>
            <a:ext cx="3657600" cy="5553636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9853" y="2130552"/>
            <a:ext cx="3657600" cy="358444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10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51376"/>
            <a:ext cx="7776882" cy="1014984"/>
          </a:xfrm>
        </p:spPr>
        <p:txBody>
          <a:bodyPr anchor="b">
            <a:noAutofit/>
          </a:bodyPr>
          <a:lstStyle>
            <a:lvl1pPr algn="ctr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457199"/>
            <a:ext cx="5486400" cy="3644153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571" y="5181599"/>
            <a:ext cx="7776882" cy="950259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ry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55141"/>
            <a:ext cx="7776882" cy="1013011"/>
          </a:xfrm>
        </p:spPr>
        <p:txBody>
          <a:bodyPr anchor="b">
            <a:noAutofit/>
          </a:bodyPr>
          <a:lstStyle>
            <a:lvl1pPr algn="ctr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571" y="5181599"/>
            <a:ext cx="7776882" cy="950259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68580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>
            <a:off x="341249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>
            <a:off x="341249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8" name="Picture Placeholder 2"/>
          <p:cNvSpPr>
            <a:spLocks noGrp="1"/>
          </p:cNvSpPr>
          <p:nvPr>
            <p:ph type="pic" idx="16"/>
          </p:nvPr>
        </p:nvSpPr>
        <p:spPr>
          <a:xfrm>
            <a:off x="613918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9" name="Picture Placeholder 2"/>
          <p:cNvSpPr>
            <a:spLocks noGrp="1"/>
          </p:cNvSpPr>
          <p:nvPr>
            <p:ph type="pic" idx="17"/>
          </p:nvPr>
        </p:nvSpPr>
        <p:spPr>
          <a:xfrm>
            <a:off x="613918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33400"/>
            <a:ext cx="1600200" cy="5592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3400"/>
            <a:ext cx="6019800" cy="55927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752600"/>
            <a:ext cx="7770813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2043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651A0C47-018D-4460-B945-BFF7981B6CA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0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29100" y="635635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 baseline="0">
          <a:solidFill>
            <a:srgbClr val="1CCDE7"/>
          </a:solidFill>
          <a:effectLst/>
          <a:latin typeface="Arial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Tx/>
        <a:buBlip>
          <a:blip r:embed="rId16"/>
        </a:buBlip>
        <a:defRPr sz="22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Tx/>
        <a:buBlip>
          <a:blip r:embed="rId16"/>
        </a:buBlip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055813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6pPr>
      <a:lvl7pPr marL="2398713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7pPr>
      <a:lvl8pPr marL="2743200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8pPr>
      <a:lvl9pPr marL="3087688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pmaccart/ng-bootcamp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4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gruntjs/grunt-contrib-jade" TargetMode="Externa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1CCDE7"/>
                </a:solidFill>
                <a:effectLst/>
              </a:rPr>
              <a:t>ng-bootcamp</a:t>
            </a:r>
            <a:endParaRPr lang="en-US" dirty="0">
              <a:solidFill>
                <a:srgbClr val="1CCDE7"/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Day 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653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 smtClean="0"/>
              <a:t>NodeJS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err="1" smtClean="0"/>
              <a:t>Yo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Grunt</a:t>
            </a:r>
          </a:p>
          <a:p>
            <a:pPr marL="0" indent="0">
              <a:buNone/>
            </a:pPr>
            <a:r>
              <a:rPr lang="en-US" sz="3600" dirty="0"/>
              <a:t>Bower</a:t>
            </a:r>
            <a:endParaRPr lang="en-US" sz="3600" dirty="0" smtClean="0"/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Bootstrap</a:t>
            </a:r>
          </a:p>
          <a:p>
            <a:pPr marL="0" indent="0">
              <a:buNone/>
            </a:pPr>
            <a:r>
              <a:rPr lang="en-US" sz="3600" dirty="0"/>
              <a:t>LESS</a:t>
            </a:r>
          </a:p>
          <a:p>
            <a:pPr marL="0" indent="0">
              <a:buNone/>
            </a:pPr>
            <a:r>
              <a:rPr lang="en-US" sz="3600" dirty="0" smtClean="0"/>
              <a:t>Jade</a:t>
            </a:r>
          </a:p>
          <a:p>
            <a:pPr marL="0" indent="0">
              <a:buNone/>
            </a:pPr>
            <a:r>
              <a:rPr lang="en-US" sz="3600" dirty="0" smtClean="0"/>
              <a:t>Express</a:t>
            </a:r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54628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Git</a:t>
            </a:r>
            <a:r>
              <a:rPr lang="en-US" dirty="0" smtClean="0"/>
              <a:t> Repo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https://github.com/pmaccart/ng-</a:t>
            </a:r>
            <a:r>
              <a:rPr lang="en-US" dirty="0" smtClean="0">
                <a:hlinkClick r:id="rId2"/>
              </a:rPr>
              <a:t>bootcamp</a:t>
            </a:r>
            <a:endParaRPr lang="en-US" dirty="0" smtClean="0"/>
          </a:p>
          <a:p>
            <a:r>
              <a:rPr lang="en-US" dirty="0" smtClean="0"/>
              <a:t>Suggestion: clone </a:t>
            </a:r>
            <a:r>
              <a:rPr lang="en-US" dirty="0" err="1" smtClean="0"/>
              <a:t>ng-bootcamp</a:t>
            </a:r>
            <a:r>
              <a:rPr lang="en-US" dirty="0" smtClean="0"/>
              <a:t> repo, but do all work in your own repo (starting from empty directory)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583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Automating the developer workflow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Simplifying scaffolding</a:t>
            </a:r>
          </a:p>
          <a:p>
            <a:r>
              <a:rPr lang="en-US" dirty="0" smtClean="0"/>
              <a:t>Minimizing boilerplate code</a:t>
            </a:r>
          </a:p>
          <a:p>
            <a:r>
              <a:rPr lang="en-US" dirty="0" smtClean="0"/>
              <a:t>Managing dependencies</a:t>
            </a:r>
          </a:p>
          <a:p>
            <a:r>
              <a:rPr lang="en-US" dirty="0" smtClean="0"/>
              <a:t>Optimizing resources for the web</a:t>
            </a:r>
          </a:p>
          <a:p>
            <a:r>
              <a:rPr lang="en-US" dirty="0" smtClean="0"/>
              <a:t>Automating build and compilation</a:t>
            </a:r>
          </a:p>
          <a:p>
            <a:r>
              <a:rPr lang="en-US" dirty="0" smtClean="0"/>
              <a:t>Continuous testing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5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git</a:t>
            </a:r>
            <a:r>
              <a:rPr lang="en-US" dirty="0" smtClean="0"/>
              <a:t> checkout -f day-0/step-0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075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NodeJS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JavaScript platform based on Google’s V8 engine</a:t>
            </a:r>
          </a:p>
          <a:p>
            <a:r>
              <a:rPr lang="en-US" dirty="0" smtClean="0"/>
              <a:t>Event-driven, non-blocking I/O</a:t>
            </a:r>
          </a:p>
          <a:p>
            <a:pPr lvl="1"/>
            <a:r>
              <a:rPr lang="en-US" dirty="0" smtClean="0"/>
              <a:t>All I/O (network requests, file reads/writes) delegated to the OS</a:t>
            </a:r>
          </a:p>
          <a:p>
            <a:r>
              <a:rPr lang="en-US" dirty="0" smtClean="0"/>
              <a:t>Single-threaded</a:t>
            </a:r>
          </a:p>
          <a:p>
            <a:r>
              <a:rPr lang="en-US" dirty="0" smtClean="0"/>
              <a:t>Huge ecosystem of pluggable modules</a:t>
            </a:r>
          </a:p>
          <a:p>
            <a:pPr lvl="1"/>
            <a:r>
              <a:rPr lang="en-US" dirty="0" smtClean="0"/>
              <a:t>Import/export using </a:t>
            </a:r>
            <a:r>
              <a:rPr lang="en-US" dirty="0" err="1" smtClean="0"/>
              <a:t>CommonJS</a:t>
            </a:r>
            <a:r>
              <a:rPr lang="en-US" dirty="0" smtClean="0"/>
              <a:t> module syntax</a:t>
            </a:r>
          </a:p>
        </p:txBody>
      </p:sp>
    </p:spTree>
    <p:extLst>
      <p:ext uri="{BB962C8B-B14F-4D97-AF65-F5344CB8AC3E}">
        <p14:creationId xmlns:p14="http://schemas.microsoft.com/office/powerpoint/2010/main" val="335495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NodeJS</a:t>
            </a:r>
            <a:r>
              <a:rPr lang="en-US" dirty="0" smtClean="0"/>
              <a:t>: server/</a:t>
            </a:r>
            <a:r>
              <a:rPr lang="en-US" dirty="0" err="1" smtClean="0"/>
              <a:t>server.js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87306" y="375294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87053" y="350395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46937" y="1720840"/>
            <a:ext cx="8642778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66D9EF"/>
                </a:solidFill>
                <a:latin typeface="Menlo"/>
              </a:rPr>
              <a:t>var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http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=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require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'http'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</a:p>
          <a:p>
            <a:r>
              <a:rPr lang="en-US" dirty="0" err="1">
                <a:solidFill>
                  <a:srgbClr val="A6E22E"/>
                </a:solidFill>
                <a:latin typeface="Menlo"/>
              </a:rPr>
              <a:t>http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createServer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(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request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response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 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response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writeHead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AE81FF"/>
                </a:solidFill>
                <a:latin typeface="Menlo"/>
              </a:rPr>
              <a:t>200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{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'Content-Type'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: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'text/plain'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});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response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end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'Hello World\n'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}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).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listen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AE81FF"/>
                </a:solidFill>
                <a:latin typeface="Menlo"/>
              </a:rPr>
              <a:t>8000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</a:p>
          <a:p>
            <a:r>
              <a:rPr lang="en-US" dirty="0" err="1">
                <a:solidFill>
                  <a:srgbClr val="A6E22E"/>
                </a:solidFill>
                <a:latin typeface="Menlo"/>
              </a:rPr>
              <a:t>console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log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'Server running at http://localhost:8000/'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699770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git</a:t>
            </a:r>
            <a:r>
              <a:rPr lang="en-US" dirty="0"/>
              <a:t> checkout -f day-0/step</a:t>
            </a:r>
            <a:r>
              <a:rPr lang="en-US" dirty="0" smtClean="0"/>
              <a:t>-</a:t>
            </a:r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64884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Node Package Manager</a:t>
            </a:r>
          </a:p>
          <a:p>
            <a:r>
              <a:rPr lang="en-US" dirty="0" smtClean="0"/>
              <a:t>Node Modules – small packages aimed at performing simple tasks</a:t>
            </a:r>
          </a:p>
          <a:p>
            <a:pPr lvl="1"/>
            <a:r>
              <a:rPr lang="en-US" dirty="0" smtClean="0"/>
              <a:t>net, http, </a:t>
            </a:r>
            <a:r>
              <a:rPr lang="en-US" dirty="0" err="1" smtClean="0"/>
              <a:t>fs</a:t>
            </a:r>
            <a:r>
              <a:rPr lang="en-US" dirty="0" smtClean="0"/>
              <a:t>, underscore, </a:t>
            </a:r>
            <a:r>
              <a:rPr lang="en-US" dirty="0" err="1" smtClean="0"/>
              <a:t>lodash</a:t>
            </a:r>
            <a:r>
              <a:rPr lang="en-US" dirty="0" smtClean="0"/>
              <a:t>, express, coffee-script</a:t>
            </a:r>
          </a:p>
          <a:p>
            <a:r>
              <a:rPr lang="en-US" dirty="0" smtClean="0"/>
              <a:t>Module metadata contained in </a:t>
            </a:r>
            <a:r>
              <a:rPr lang="en-US" dirty="0" err="1" smtClean="0"/>
              <a:t>package.json</a:t>
            </a:r>
            <a:r>
              <a:rPr lang="en-US" dirty="0" smtClean="0"/>
              <a:t> file</a:t>
            </a:r>
          </a:p>
          <a:p>
            <a:pPr lvl="1"/>
            <a:r>
              <a:rPr lang="en-US" dirty="0" smtClean="0"/>
              <a:t>Module name, author, version</a:t>
            </a:r>
          </a:p>
          <a:p>
            <a:pPr lvl="1"/>
            <a:r>
              <a:rPr lang="en-US" dirty="0" err="1" smtClean="0"/>
              <a:t>Dev</a:t>
            </a:r>
            <a:r>
              <a:rPr lang="en-US" dirty="0" smtClean="0"/>
              <a:t> and runtime dependencies</a:t>
            </a:r>
          </a:p>
          <a:p>
            <a:r>
              <a:rPr lang="en-US" dirty="0" smtClean="0"/>
              <a:t>Global dependencies:  </a:t>
            </a:r>
            <a:r>
              <a:rPr lang="en-US" dirty="0" err="1" smtClean="0"/>
              <a:t>npm</a:t>
            </a:r>
            <a:r>
              <a:rPr lang="en-US" dirty="0" smtClean="0"/>
              <a:t> install -g</a:t>
            </a:r>
          </a:p>
          <a:p>
            <a:pPr lvl="1"/>
            <a:r>
              <a:rPr lang="en-US" dirty="0" smtClean="0"/>
              <a:t>Should only include command line tools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110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33059" y="751344"/>
            <a:ext cx="6097906" cy="5355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8F8F2"/>
                </a:solidFill>
                <a:latin typeface="Menlo"/>
              </a:rPr>
              <a:t>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"name"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: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"mean-boilerplate"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"version"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: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"0.0.1"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"dependencies"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: 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"express"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: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"~3.4.3"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pt-BR" dirty="0">
                <a:solidFill>
                  <a:srgbClr val="F8F8F2"/>
                </a:solidFill>
                <a:latin typeface="Menlo"/>
              </a:rPr>
              <a:t>    </a:t>
            </a:r>
            <a:r>
              <a:rPr lang="pt-BR" dirty="0">
                <a:solidFill>
                  <a:srgbClr val="F92672"/>
                </a:solidFill>
                <a:latin typeface="Menlo"/>
              </a:rPr>
              <a:t>"</a:t>
            </a:r>
            <a:r>
              <a:rPr lang="pt-BR" dirty="0" err="1">
                <a:solidFill>
                  <a:srgbClr val="F92672"/>
                </a:solidFill>
                <a:latin typeface="Menlo"/>
              </a:rPr>
              <a:t>lodash</a:t>
            </a:r>
            <a:r>
              <a:rPr lang="pt-BR" dirty="0">
                <a:solidFill>
                  <a:srgbClr val="F92672"/>
                </a:solidFill>
                <a:latin typeface="Menlo"/>
              </a:rPr>
              <a:t>"</a:t>
            </a:r>
            <a:r>
              <a:rPr lang="pt-BR" dirty="0">
                <a:solidFill>
                  <a:srgbClr val="F8F8F2"/>
                </a:solidFill>
                <a:latin typeface="Menlo"/>
              </a:rPr>
              <a:t>: </a:t>
            </a:r>
            <a:r>
              <a:rPr lang="pt-BR" dirty="0">
                <a:solidFill>
                  <a:srgbClr val="E6DB74"/>
                </a:solidFill>
                <a:latin typeface="Menlo"/>
              </a:rPr>
              <a:t>"~2.4.1"</a:t>
            </a:r>
            <a:r>
              <a:rPr lang="pt-BR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"mongoose"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: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"~3.5.5"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"mongoose-unique-validator"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: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"~0.3.0"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fr-FR" dirty="0">
                <a:solidFill>
                  <a:srgbClr val="F8F8F2"/>
                </a:solidFill>
                <a:latin typeface="Menlo"/>
              </a:rPr>
              <a:t>    </a:t>
            </a:r>
            <a:r>
              <a:rPr lang="fr-FR" dirty="0">
                <a:solidFill>
                  <a:srgbClr val="F92672"/>
                </a:solidFill>
                <a:latin typeface="Menlo"/>
              </a:rPr>
              <a:t>"</a:t>
            </a:r>
            <a:r>
              <a:rPr lang="fr-FR" dirty="0" err="1">
                <a:solidFill>
                  <a:srgbClr val="F92672"/>
                </a:solidFill>
                <a:latin typeface="Menlo"/>
              </a:rPr>
              <a:t>connect</a:t>
            </a:r>
            <a:r>
              <a:rPr lang="fr-FR" dirty="0">
                <a:solidFill>
                  <a:srgbClr val="F92672"/>
                </a:solidFill>
                <a:latin typeface="Menlo"/>
              </a:rPr>
              <a:t>-mongo"</a:t>
            </a:r>
            <a:r>
              <a:rPr lang="fr-FR" dirty="0">
                <a:solidFill>
                  <a:srgbClr val="F8F8F2"/>
                </a:solidFill>
                <a:latin typeface="Menlo"/>
              </a:rPr>
              <a:t>: </a:t>
            </a:r>
            <a:r>
              <a:rPr lang="fr-FR" dirty="0">
                <a:solidFill>
                  <a:srgbClr val="E6DB74"/>
                </a:solidFill>
                <a:latin typeface="Menlo"/>
              </a:rPr>
              <a:t>"~0.4.0"</a:t>
            </a:r>
            <a:r>
              <a:rPr lang="fr-FR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fr-FR" dirty="0">
                <a:solidFill>
                  <a:srgbClr val="F8F8F2"/>
                </a:solidFill>
                <a:latin typeface="Menlo"/>
              </a:rPr>
              <a:t>    </a:t>
            </a:r>
            <a:r>
              <a:rPr lang="fr-FR" dirty="0">
                <a:solidFill>
                  <a:srgbClr val="F92672"/>
                </a:solidFill>
                <a:latin typeface="Menlo"/>
              </a:rPr>
              <a:t>"</a:t>
            </a:r>
            <a:r>
              <a:rPr lang="fr-FR" dirty="0" err="1">
                <a:solidFill>
                  <a:srgbClr val="F92672"/>
                </a:solidFill>
                <a:latin typeface="Menlo"/>
              </a:rPr>
              <a:t>passport</a:t>
            </a:r>
            <a:r>
              <a:rPr lang="fr-FR" dirty="0">
                <a:solidFill>
                  <a:srgbClr val="F92672"/>
                </a:solidFill>
                <a:latin typeface="Menlo"/>
              </a:rPr>
              <a:t>"</a:t>
            </a:r>
            <a:r>
              <a:rPr lang="fr-FR" dirty="0">
                <a:solidFill>
                  <a:srgbClr val="F8F8F2"/>
                </a:solidFill>
                <a:latin typeface="Menlo"/>
              </a:rPr>
              <a:t>: </a:t>
            </a:r>
            <a:r>
              <a:rPr lang="fr-FR" dirty="0">
                <a:solidFill>
                  <a:srgbClr val="E6DB74"/>
                </a:solidFill>
                <a:latin typeface="Menlo"/>
              </a:rPr>
              <a:t>"</a:t>
            </a:r>
            <a:r>
              <a:rPr lang="fr-FR" dirty="0" err="1">
                <a:solidFill>
                  <a:srgbClr val="E6DB74"/>
                </a:solidFill>
                <a:latin typeface="Menlo"/>
              </a:rPr>
              <a:t>latest</a:t>
            </a:r>
            <a:r>
              <a:rPr lang="fr-FR" dirty="0">
                <a:solidFill>
                  <a:srgbClr val="E6DB74"/>
                </a:solidFill>
                <a:latin typeface="Menlo"/>
              </a:rPr>
              <a:t>"</a:t>
            </a:r>
            <a:r>
              <a:rPr lang="fr-FR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fr-FR" dirty="0">
                <a:solidFill>
                  <a:srgbClr val="F8F8F2"/>
                </a:solidFill>
                <a:latin typeface="Menlo"/>
              </a:rPr>
              <a:t>    </a:t>
            </a:r>
            <a:r>
              <a:rPr lang="fr-FR" dirty="0">
                <a:solidFill>
                  <a:srgbClr val="F92672"/>
                </a:solidFill>
                <a:latin typeface="Menlo"/>
              </a:rPr>
              <a:t>"</a:t>
            </a:r>
            <a:r>
              <a:rPr lang="fr-FR" dirty="0" err="1">
                <a:solidFill>
                  <a:srgbClr val="F92672"/>
                </a:solidFill>
                <a:latin typeface="Menlo"/>
              </a:rPr>
              <a:t>passport</a:t>
            </a:r>
            <a:r>
              <a:rPr lang="fr-FR" dirty="0">
                <a:solidFill>
                  <a:srgbClr val="F92672"/>
                </a:solidFill>
                <a:latin typeface="Menlo"/>
              </a:rPr>
              <a:t>-local"</a:t>
            </a:r>
            <a:r>
              <a:rPr lang="fr-FR" dirty="0">
                <a:solidFill>
                  <a:srgbClr val="F8F8F2"/>
                </a:solidFill>
                <a:latin typeface="Menlo"/>
              </a:rPr>
              <a:t>: </a:t>
            </a:r>
            <a:r>
              <a:rPr lang="fr-FR" dirty="0">
                <a:solidFill>
                  <a:srgbClr val="E6DB74"/>
                </a:solidFill>
                <a:latin typeface="Menlo"/>
              </a:rPr>
              <a:t>"</a:t>
            </a:r>
            <a:r>
              <a:rPr lang="fr-FR" dirty="0" err="1">
                <a:solidFill>
                  <a:srgbClr val="E6DB74"/>
                </a:solidFill>
                <a:latin typeface="Menlo"/>
              </a:rPr>
              <a:t>latest</a:t>
            </a:r>
            <a:r>
              <a:rPr lang="fr-FR" dirty="0">
                <a:solidFill>
                  <a:srgbClr val="E6DB74"/>
                </a:solidFill>
                <a:latin typeface="Menlo"/>
              </a:rPr>
              <a:t>"</a:t>
            </a:r>
            <a:r>
              <a:rPr lang="fr-FR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pl-PL" dirty="0">
                <a:solidFill>
                  <a:srgbClr val="F8F8F2"/>
                </a:solidFill>
                <a:latin typeface="Menlo"/>
              </a:rPr>
              <a:t>    </a:t>
            </a:r>
            <a:r>
              <a:rPr lang="pl-PL" dirty="0">
                <a:solidFill>
                  <a:srgbClr val="F92672"/>
                </a:solidFill>
                <a:latin typeface="Menlo"/>
              </a:rPr>
              <a:t>"</a:t>
            </a:r>
            <a:r>
              <a:rPr lang="pl-PL" dirty="0" err="1">
                <a:solidFill>
                  <a:srgbClr val="F92672"/>
                </a:solidFill>
                <a:latin typeface="Menlo"/>
              </a:rPr>
              <a:t>ejs</a:t>
            </a:r>
            <a:r>
              <a:rPr lang="pl-PL" dirty="0">
                <a:solidFill>
                  <a:srgbClr val="F92672"/>
                </a:solidFill>
                <a:latin typeface="Menlo"/>
              </a:rPr>
              <a:t>"</a:t>
            </a:r>
            <a:r>
              <a:rPr lang="pl-PL" dirty="0">
                <a:solidFill>
                  <a:srgbClr val="F8F8F2"/>
                </a:solidFill>
                <a:latin typeface="Menlo"/>
              </a:rPr>
              <a:t>: </a:t>
            </a:r>
            <a:r>
              <a:rPr lang="pl-PL" dirty="0">
                <a:solidFill>
                  <a:srgbClr val="E6DB74"/>
                </a:solidFill>
                <a:latin typeface="Menlo"/>
              </a:rPr>
              <a:t>"~0.8.4"</a:t>
            </a:r>
            <a:endParaRPr lang="pl-PL" dirty="0">
              <a:solidFill>
                <a:srgbClr val="F8F8F2"/>
              </a:solidFill>
              <a:latin typeface="Menlo"/>
            </a:endParaRPr>
          </a:p>
          <a:p>
            <a:r>
              <a:rPr lang="pl-PL" dirty="0">
                <a:solidFill>
                  <a:srgbClr val="F8F8F2"/>
                </a:solidFill>
                <a:latin typeface="Menlo"/>
              </a:rPr>
              <a:t>  },</a:t>
            </a:r>
          </a:p>
          <a:p>
            <a:r>
              <a:rPr lang="pl-PL" dirty="0">
                <a:solidFill>
                  <a:srgbClr val="F8F8F2"/>
                </a:solidFill>
                <a:latin typeface="Menlo"/>
              </a:rPr>
              <a:t>  </a:t>
            </a:r>
            <a:r>
              <a:rPr lang="pl-PL" dirty="0">
                <a:solidFill>
                  <a:srgbClr val="F92672"/>
                </a:solidFill>
                <a:latin typeface="Menlo"/>
              </a:rPr>
              <a:t>"</a:t>
            </a:r>
            <a:r>
              <a:rPr lang="pl-PL" dirty="0" err="1">
                <a:solidFill>
                  <a:srgbClr val="F92672"/>
                </a:solidFill>
                <a:latin typeface="Menlo"/>
              </a:rPr>
              <a:t>devDependencies</a:t>
            </a:r>
            <a:r>
              <a:rPr lang="pl-PL" dirty="0">
                <a:solidFill>
                  <a:srgbClr val="F92672"/>
                </a:solidFill>
                <a:latin typeface="Menlo"/>
              </a:rPr>
              <a:t>"</a:t>
            </a:r>
            <a:r>
              <a:rPr lang="pl-PL" dirty="0">
                <a:solidFill>
                  <a:srgbClr val="F8F8F2"/>
                </a:solidFill>
                <a:latin typeface="Menlo"/>
              </a:rPr>
              <a:t>: {</a:t>
            </a:r>
          </a:p>
          <a:p>
            <a:r>
              <a:rPr lang="pl-PL" dirty="0">
                <a:solidFill>
                  <a:srgbClr val="F8F8F2"/>
                </a:solidFill>
                <a:latin typeface="Menlo"/>
              </a:rPr>
              <a:t>    </a:t>
            </a:r>
            <a:r>
              <a:rPr lang="pl-PL" dirty="0">
                <a:solidFill>
                  <a:srgbClr val="F92672"/>
                </a:solidFill>
                <a:latin typeface="Menlo"/>
              </a:rPr>
              <a:t>"grunt"</a:t>
            </a:r>
            <a:r>
              <a:rPr lang="pl-PL" dirty="0">
                <a:solidFill>
                  <a:srgbClr val="F8F8F2"/>
                </a:solidFill>
                <a:latin typeface="Menlo"/>
              </a:rPr>
              <a:t>: </a:t>
            </a:r>
            <a:r>
              <a:rPr lang="pl-PL" dirty="0">
                <a:solidFill>
                  <a:srgbClr val="E6DB74"/>
                </a:solidFill>
                <a:latin typeface="Menlo"/>
              </a:rPr>
              <a:t>"~0.4.1"</a:t>
            </a:r>
            <a:r>
              <a:rPr lang="pl-PL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pl-PL" dirty="0">
                <a:solidFill>
                  <a:srgbClr val="F8F8F2"/>
                </a:solidFill>
                <a:latin typeface="Menlo"/>
              </a:rPr>
              <a:t>    </a:t>
            </a:r>
            <a:r>
              <a:rPr lang="pl-PL" dirty="0">
                <a:solidFill>
                  <a:srgbClr val="F92672"/>
                </a:solidFill>
                <a:latin typeface="Menlo"/>
              </a:rPr>
              <a:t>"grunt-</a:t>
            </a:r>
            <a:r>
              <a:rPr lang="pl-PL" dirty="0" err="1">
                <a:solidFill>
                  <a:srgbClr val="F92672"/>
                </a:solidFill>
                <a:latin typeface="Menlo"/>
              </a:rPr>
              <a:t>contrib</a:t>
            </a:r>
            <a:r>
              <a:rPr lang="pl-PL" dirty="0">
                <a:solidFill>
                  <a:srgbClr val="F92672"/>
                </a:solidFill>
                <a:latin typeface="Menlo"/>
              </a:rPr>
              <a:t>-</a:t>
            </a:r>
            <a:r>
              <a:rPr lang="pl-PL" dirty="0" err="1">
                <a:solidFill>
                  <a:srgbClr val="F92672"/>
                </a:solidFill>
                <a:latin typeface="Menlo"/>
              </a:rPr>
              <a:t>jshint</a:t>
            </a:r>
            <a:r>
              <a:rPr lang="pl-PL" dirty="0">
                <a:solidFill>
                  <a:srgbClr val="F92672"/>
                </a:solidFill>
                <a:latin typeface="Menlo"/>
              </a:rPr>
              <a:t>"</a:t>
            </a:r>
            <a:r>
              <a:rPr lang="pl-PL" dirty="0">
                <a:solidFill>
                  <a:srgbClr val="F8F8F2"/>
                </a:solidFill>
                <a:latin typeface="Menlo"/>
              </a:rPr>
              <a:t>: </a:t>
            </a:r>
            <a:r>
              <a:rPr lang="pl-PL" dirty="0">
                <a:solidFill>
                  <a:srgbClr val="E6DB74"/>
                </a:solidFill>
                <a:latin typeface="Menlo"/>
              </a:rPr>
              <a:t>"~0.7.1"</a:t>
            </a:r>
            <a:r>
              <a:rPr lang="pl-PL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pl-PL" dirty="0">
                <a:solidFill>
                  <a:srgbClr val="F8F8F2"/>
                </a:solidFill>
                <a:latin typeface="Menlo"/>
              </a:rPr>
              <a:t>    </a:t>
            </a:r>
            <a:r>
              <a:rPr lang="pl-PL" dirty="0">
                <a:solidFill>
                  <a:srgbClr val="F92672"/>
                </a:solidFill>
                <a:latin typeface="Menlo"/>
              </a:rPr>
              <a:t>"grunt-</a:t>
            </a:r>
            <a:r>
              <a:rPr lang="pl-PL" dirty="0" err="1">
                <a:solidFill>
                  <a:srgbClr val="F92672"/>
                </a:solidFill>
                <a:latin typeface="Menlo"/>
              </a:rPr>
              <a:t>contrib</a:t>
            </a:r>
            <a:r>
              <a:rPr lang="pl-PL" dirty="0">
                <a:solidFill>
                  <a:srgbClr val="F92672"/>
                </a:solidFill>
                <a:latin typeface="Menlo"/>
              </a:rPr>
              <a:t>-</a:t>
            </a:r>
            <a:r>
              <a:rPr lang="pl-PL" dirty="0" err="1">
                <a:solidFill>
                  <a:srgbClr val="F92672"/>
                </a:solidFill>
                <a:latin typeface="Menlo"/>
              </a:rPr>
              <a:t>watch</a:t>
            </a:r>
            <a:r>
              <a:rPr lang="pl-PL" dirty="0">
                <a:solidFill>
                  <a:srgbClr val="F92672"/>
                </a:solidFill>
                <a:latin typeface="Menlo"/>
              </a:rPr>
              <a:t>"</a:t>
            </a:r>
            <a:r>
              <a:rPr lang="pl-PL" dirty="0">
                <a:solidFill>
                  <a:srgbClr val="F8F8F2"/>
                </a:solidFill>
                <a:latin typeface="Menlo"/>
              </a:rPr>
              <a:t>: </a:t>
            </a:r>
            <a:r>
              <a:rPr lang="pl-PL" dirty="0">
                <a:solidFill>
                  <a:srgbClr val="E6DB74"/>
                </a:solidFill>
                <a:latin typeface="Menlo"/>
              </a:rPr>
              <a:t>"~0.5.2"</a:t>
            </a:r>
            <a:endParaRPr lang="pl-PL" dirty="0">
              <a:solidFill>
                <a:srgbClr val="F8F8F2"/>
              </a:solidFill>
              <a:latin typeface="Menlo"/>
            </a:endParaRPr>
          </a:p>
          <a:p>
            <a:r>
              <a:rPr lang="pl-PL" dirty="0">
                <a:solidFill>
                  <a:srgbClr val="F8F8F2"/>
                </a:solidFill>
                <a:latin typeface="Menlo"/>
              </a:rPr>
              <a:t>  }</a:t>
            </a:r>
          </a:p>
          <a:p>
            <a:r>
              <a:rPr lang="pl-PL" dirty="0">
                <a:solidFill>
                  <a:srgbClr val="F8F8F2"/>
                </a:solidFill>
                <a:latin typeface="Menlo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929872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Installing dependencies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0" y="1834585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>
                <a:solidFill>
                  <a:srgbClr val="F8F8F2"/>
                </a:solidFill>
                <a:latin typeface="Menlo"/>
              </a:rPr>
              <a:t>mkdir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 smtClean="0">
                <a:solidFill>
                  <a:srgbClr val="F8F8F2"/>
                </a:solidFill>
                <a:latin typeface="Menlo"/>
              </a:rPr>
              <a:t>my_project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cd </a:t>
            </a:r>
            <a:r>
              <a:rPr lang="en-US" dirty="0" err="1" smtClean="0">
                <a:solidFill>
                  <a:srgbClr val="F8F8F2"/>
                </a:solidFill>
                <a:latin typeface="Menlo"/>
              </a:rPr>
              <a:t>my_project</a:t>
            </a:r>
            <a:endParaRPr lang="en-US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touch 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package.json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err="1">
                <a:solidFill>
                  <a:srgbClr val="F8F8F2"/>
                </a:solidFill>
                <a:latin typeface="Menlo"/>
              </a:rPr>
              <a:t>npm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install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--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save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-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dev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grunt</a:t>
            </a:r>
          </a:p>
          <a:p>
            <a:r>
              <a:rPr lang="en-US" dirty="0" err="1">
                <a:solidFill>
                  <a:srgbClr val="F8F8F2"/>
                </a:solidFill>
                <a:latin typeface="Menlo"/>
              </a:rPr>
              <a:t>npm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install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--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save express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5800" y="4176299"/>
            <a:ext cx="7770813" cy="1949863"/>
          </a:xfrm>
        </p:spPr>
        <p:txBody>
          <a:bodyPr/>
          <a:lstStyle/>
          <a:p>
            <a:r>
              <a:rPr lang="en-US" dirty="0" smtClean="0"/>
              <a:t>Global dependencies: </a:t>
            </a:r>
            <a:r>
              <a:rPr lang="en-US" dirty="0" err="1" smtClean="0"/>
              <a:t>npm</a:t>
            </a:r>
            <a:r>
              <a:rPr lang="en-US" dirty="0" smtClean="0"/>
              <a:t> install -g my-global-dependency</a:t>
            </a:r>
          </a:p>
          <a:p>
            <a:pPr lvl="1"/>
            <a:r>
              <a:rPr lang="en-US" dirty="0" smtClean="0"/>
              <a:t>installs to </a:t>
            </a:r>
            <a:r>
              <a:rPr lang="en-US" dirty="0"/>
              <a:t>/</a:t>
            </a:r>
            <a:r>
              <a:rPr lang="en-US" dirty="0" err="1"/>
              <a:t>usr</a:t>
            </a:r>
            <a:r>
              <a:rPr lang="en-US" dirty="0"/>
              <a:t>/local/share/</a:t>
            </a:r>
            <a:r>
              <a:rPr lang="en-US" dirty="0" err="1"/>
              <a:t>npm</a:t>
            </a:r>
            <a:r>
              <a:rPr lang="en-US" dirty="0"/>
              <a:t>/lib/</a:t>
            </a:r>
            <a:r>
              <a:rPr lang="en-US" dirty="0" err="1"/>
              <a:t>node_modules</a:t>
            </a:r>
            <a:r>
              <a:rPr lang="en-US" dirty="0" smtClean="0"/>
              <a:t>/ </a:t>
            </a:r>
          </a:p>
          <a:p>
            <a:r>
              <a:rPr lang="en-US" dirty="0" smtClean="0"/>
              <a:t>Local dependencies: </a:t>
            </a:r>
            <a:r>
              <a:rPr lang="en-US" dirty="0" err="1" smtClean="0"/>
              <a:t>npm</a:t>
            </a:r>
            <a:r>
              <a:rPr lang="en-US" dirty="0" smtClean="0"/>
              <a:t> install my-local-dependency</a:t>
            </a:r>
          </a:p>
          <a:p>
            <a:pPr lvl="1"/>
            <a:r>
              <a:rPr lang="en-US" dirty="0" smtClean="0"/>
              <a:t>Installs to ./</a:t>
            </a:r>
            <a:r>
              <a:rPr lang="en-US" dirty="0" err="1" smtClean="0"/>
              <a:t>node_modules</a:t>
            </a:r>
            <a:r>
              <a:rPr lang="en-US" dirty="0" smtClean="0"/>
              <a:t>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45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err="1" smtClean="0"/>
              <a:t>NodeJS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Great for lightweight API tier</a:t>
            </a:r>
          </a:p>
          <a:p>
            <a:r>
              <a:rPr lang="en-US" dirty="0" smtClean="0"/>
              <a:t>Familiar language and constructs for front-end developers</a:t>
            </a:r>
          </a:p>
          <a:p>
            <a:r>
              <a:rPr lang="en-US" dirty="0" smtClean="0"/>
              <a:t>Platform for many front-end tools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929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Yeoman</a:t>
            </a:r>
            <a:endParaRPr lang="en-US" dirty="0"/>
          </a:p>
        </p:txBody>
      </p:sp>
      <p:pic>
        <p:nvPicPr>
          <p:cNvPr id="4" name="Picture 3" descr="bullet-bower.e181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162" y="3130530"/>
            <a:ext cx="1016000" cy="1016000"/>
          </a:xfrm>
          <a:prstGeom prst="rect">
            <a:avLst/>
          </a:prstGeom>
        </p:spPr>
      </p:pic>
      <p:pic>
        <p:nvPicPr>
          <p:cNvPr id="5" name="Picture 4" descr="bullet-grunt.0c59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162" y="4537886"/>
            <a:ext cx="1016000" cy="1016000"/>
          </a:xfrm>
          <a:prstGeom prst="rect">
            <a:avLst/>
          </a:prstGeom>
        </p:spPr>
      </p:pic>
      <p:pic>
        <p:nvPicPr>
          <p:cNvPr id="6" name="Picture 5" descr="bullet-yo.f6f8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162" y="1718142"/>
            <a:ext cx="1016000" cy="1117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49167" y="2010587"/>
            <a:ext cx="2512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Yo</a:t>
            </a:r>
            <a:r>
              <a:rPr lang="en-US" dirty="0" smtClean="0"/>
              <a:t> – Project scaffolding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249167" y="3455924"/>
            <a:ext cx="3670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Bower – Dependency management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49167" y="4859624"/>
            <a:ext cx="2650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Grunt – Task automation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875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Yo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Project Scaffolding</a:t>
            </a:r>
          </a:p>
          <a:p>
            <a:r>
              <a:rPr lang="en-US" dirty="0" smtClean="0"/>
              <a:t>Grunt build configuration</a:t>
            </a:r>
          </a:p>
          <a:p>
            <a:r>
              <a:rPr lang="en-US" dirty="0" smtClean="0"/>
              <a:t>Specify Bower dependencies</a:t>
            </a:r>
          </a:p>
          <a:p>
            <a:r>
              <a:rPr lang="en-US" dirty="0" smtClean="0"/>
              <a:t>Generators for many different frameworks</a:t>
            </a:r>
          </a:p>
          <a:p>
            <a:pPr lvl="1"/>
            <a:r>
              <a:rPr lang="en-US" dirty="0" smtClean="0"/>
              <a:t>Node + Express, Backbone, Angular, </a:t>
            </a:r>
            <a:r>
              <a:rPr lang="en-US" dirty="0" err="1" smtClean="0"/>
              <a:t>jQuery</a:t>
            </a:r>
            <a:r>
              <a:rPr lang="en-US" dirty="0" smtClean="0"/>
              <a:t> Plugin, etc.</a:t>
            </a:r>
          </a:p>
          <a:p>
            <a:pPr marL="34925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03483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Client-side package manager</a:t>
            </a:r>
          </a:p>
          <a:p>
            <a:r>
              <a:rPr lang="en-US" dirty="0" smtClean="0"/>
              <a:t>Manage JS, CSS/SASS/LESS, HTML dependencies</a:t>
            </a:r>
          </a:p>
          <a:p>
            <a:r>
              <a:rPr lang="en-US" dirty="0" smtClean="0"/>
              <a:t>Similar to NPM</a:t>
            </a:r>
          </a:p>
          <a:p>
            <a:pPr lvl="1"/>
            <a:r>
              <a:rPr lang="en-US" dirty="0" smtClean="0"/>
              <a:t>Package metadata specified in a </a:t>
            </a:r>
            <a:r>
              <a:rPr lang="en-US" dirty="0" err="1" smtClean="0"/>
              <a:t>bower.json</a:t>
            </a:r>
            <a:r>
              <a:rPr lang="en-US" dirty="0" smtClean="0"/>
              <a:t> file (name, author, dependencies)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638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JavaScript task runner</a:t>
            </a:r>
          </a:p>
          <a:p>
            <a:r>
              <a:rPr lang="en-US" dirty="0" smtClean="0"/>
              <a:t>Automate repetitive tasks for front-end or </a:t>
            </a:r>
            <a:r>
              <a:rPr lang="en-US" dirty="0" err="1" smtClean="0"/>
              <a:t>NodeJS</a:t>
            </a:r>
            <a:r>
              <a:rPr lang="en-US" dirty="0" smtClean="0"/>
              <a:t> applications</a:t>
            </a:r>
          </a:p>
          <a:p>
            <a:r>
              <a:rPr lang="en-US" dirty="0" smtClean="0"/>
              <a:t>Large plugin ecosystem</a:t>
            </a:r>
          </a:p>
          <a:p>
            <a:pPr lvl="1"/>
            <a:r>
              <a:rPr lang="en-US" dirty="0" smtClean="0"/>
              <a:t>Concatenation, </a:t>
            </a:r>
            <a:r>
              <a:rPr lang="en-US" dirty="0" err="1" smtClean="0"/>
              <a:t>minification</a:t>
            </a:r>
            <a:r>
              <a:rPr lang="en-US" dirty="0" smtClean="0"/>
              <a:t>, unit testing, hinting/</a:t>
            </a:r>
            <a:r>
              <a:rPr lang="en-US" dirty="0" err="1" smtClean="0"/>
              <a:t>linting</a:t>
            </a:r>
            <a:r>
              <a:rPr lang="en-US" dirty="0" smtClean="0"/>
              <a:t>, LESS/SASS/</a:t>
            </a:r>
            <a:r>
              <a:rPr lang="en-US" dirty="0" err="1" smtClean="0"/>
              <a:t>CoffeeScript</a:t>
            </a:r>
            <a:r>
              <a:rPr lang="en-US" dirty="0" smtClean="0"/>
              <a:t> pre-processing, image optimization,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64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(run in client </a:t>
            </a:r>
            <a:r>
              <a:rPr lang="en-US" dirty="0" err="1" smtClean="0"/>
              <a:t>dir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43220" y="1550894"/>
            <a:ext cx="8456613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Menlo"/>
              </a:rPr>
              <a:t>##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enlo"/>
              </a:rPr>
              <a:t>within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enlo"/>
              </a:rPr>
              <a:t>ng-bootcamp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Menlo"/>
            </a:endParaRP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cd day-0/client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err="1">
                <a:solidFill>
                  <a:srgbClr val="F8F8F2"/>
                </a:solidFill>
                <a:latin typeface="Menlo"/>
              </a:rPr>
              <a:t>npm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install -g </a:t>
            </a:r>
            <a:r>
              <a:rPr lang="en-US" dirty="0" err="1" smtClean="0">
                <a:solidFill>
                  <a:srgbClr val="F8F8F2"/>
                </a:solidFill>
                <a:latin typeface="Menlo"/>
              </a:rPr>
              <a:t>yo</a:t>
            </a:r>
            <a:endParaRPr lang="en-US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dirty="0" err="1" smtClean="0">
                <a:solidFill>
                  <a:srgbClr val="F8F8F2"/>
                </a:solidFill>
                <a:latin typeface="Menlo"/>
              </a:rPr>
              <a:t>npm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install –g bower</a:t>
            </a:r>
          </a:p>
          <a:p>
            <a:r>
              <a:rPr lang="en-US" dirty="0" err="1" smtClean="0">
                <a:solidFill>
                  <a:srgbClr val="F8F8F2"/>
                </a:solidFill>
                <a:latin typeface="Menlo"/>
              </a:rPr>
              <a:t>npm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install –g grunt-cli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err="1" smtClean="0">
                <a:solidFill>
                  <a:srgbClr val="F8F8F2"/>
                </a:solidFill>
                <a:latin typeface="Menlo"/>
              </a:rPr>
              <a:t>npm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install 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--save-</a:t>
            </a:r>
            <a:r>
              <a:rPr lang="en-US" dirty="0" err="1" smtClean="0">
                <a:solidFill>
                  <a:srgbClr val="F8F8F2"/>
                </a:solidFill>
                <a:latin typeface="Menlo"/>
              </a:rPr>
              <a:t>dev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generator-angular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err="1">
                <a:solidFill>
                  <a:srgbClr val="F8F8F2"/>
                </a:solidFill>
                <a:latin typeface="Menlo"/>
              </a:rPr>
              <a:t>yo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angular</a:t>
            </a:r>
          </a:p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enlo"/>
              </a:rPr>
              <a:t>## Answer No to the Bootstrap SASS option</a:t>
            </a:r>
          </a:p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enlo"/>
              </a:rPr>
              <a:t>## Leave all other options selected</a:t>
            </a:r>
          </a:p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enlo"/>
              </a:rPr>
              <a:t>## If install fails/stalls, kill with CTRL+C, re-run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enlo"/>
              </a:rPr>
              <a:t>npm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enlo"/>
              </a:rPr>
              <a:t> install &amp;&amp; bower install</a:t>
            </a:r>
          </a:p>
          <a:p>
            <a:endParaRPr lang="en-US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grunt serve</a:t>
            </a:r>
          </a:p>
          <a:p>
            <a:r>
              <a:rPr lang="en-US" dirty="0" smtClean="0">
                <a:solidFill>
                  <a:srgbClr val="B7E776"/>
                </a:solidFill>
                <a:latin typeface="Menlo"/>
              </a:rPr>
              <a:t>## Edit app/views/</a:t>
            </a:r>
            <a:r>
              <a:rPr lang="en-US" dirty="0" err="1" smtClean="0">
                <a:solidFill>
                  <a:srgbClr val="B7E776"/>
                </a:solidFill>
                <a:latin typeface="Menlo"/>
              </a:rPr>
              <a:t>main.html</a:t>
            </a:r>
            <a:endParaRPr lang="en-US" dirty="0" smtClean="0">
              <a:solidFill>
                <a:srgbClr val="B7E776"/>
              </a:solidFill>
              <a:latin typeface="Menlo"/>
            </a:endParaRPr>
          </a:p>
          <a:p>
            <a:endParaRPr lang="en-US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dirty="0" err="1" smtClean="0">
                <a:solidFill>
                  <a:srgbClr val="F8F8F2"/>
                </a:solidFill>
                <a:latin typeface="Menlo"/>
              </a:rPr>
              <a:t>yo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 smtClean="0">
                <a:solidFill>
                  <a:srgbClr val="F8F8F2"/>
                </a:solidFill>
                <a:latin typeface="Menlo"/>
              </a:rPr>
              <a:t>angular:view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 smtClean="0">
                <a:solidFill>
                  <a:srgbClr val="F8F8F2"/>
                </a:solidFill>
                <a:latin typeface="Menlo"/>
              </a:rPr>
              <a:t>myview</a:t>
            </a:r>
            <a:endParaRPr lang="en-US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B7E776"/>
                </a:solidFill>
                <a:latin typeface="Menlo"/>
              </a:rPr>
              <a:t>## </a:t>
            </a:r>
            <a:r>
              <a:rPr lang="en-US" dirty="0" smtClean="0">
                <a:solidFill>
                  <a:srgbClr val="B7E776"/>
                </a:solidFill>
                <a:latin typeface="Menlo"/>
              </a:rPr>
              <a:t>restart grunt serve task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B7E776"/>
                </a:solidFill>
                <a:latin typeface="Menlo"/>
              </a:rPr>
              <a:t>#</a:t>
            </a:r>
            <a:r>
              <a:rPr lang="en-US" dirty="0">
                <a:solidFill>
                  <a:srgbClr val="B7E776"/>
                </a:solidFill>
                <a:latin typeface="Menlo"/>
              </a:rPr>
              <a:t># Edit app/views</a:t>
            </a:r>
            <a:r>
              <a:rPr lang="en-US" dirty="0" smtClean="0">
                <a:solidFill>
                  <a:srgbClr val="B7E776"/>
                </a:solidFill>
                <a:latin typeface="Menlo"/>
              </a:rPr>
              <a:t>/</a:t>
            </a:r>
            <a:r>
              <a:rPr lang="en-US" dirty="0" err="1" smtClean="0">
                <a:solidFill>
                  <a:srgbClr val="B7E776"/>
                </a:solidFill>
                <a:latin typeface="Menlo"/>
              </a:rPr>
              <a:t>myview.html</a:t>
            </a:r>
            <a:endParaRPr lang="en-US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B7E776"/>
                </a:solidFill>
                <a:latin typeface="Menlo"/>
              </a:rPr>
              <a:t>## Edit app/scripts/</a:t>
            </a:r>
            <a:r>
              <a:rPr lang="en-US" dirty="0" err="1" smtClean="0">
                <a:solidFill>
                  <a:srgbClr val="B7E776"/>
                </a:solidFill>
                <a:latin typeface="Menlo"/>
              </a:rPr>
              <a:t>app.js</a:t>
            </a:r>
            <a:r>
              <a:rPr lang="en-US" dirty="0" smtClean="0">
                <a:solidFill>
                  <a:srgbClr val="B7E776"/>
                </a:solidFill>
                <a:latin typeface="Menlo"/>
              </a:rPr>
              <a:t>, replace ‘views/</a:t>
            </a:r>
            <a:r>
              <a:rPr lang="en-US" dirty="0" err="1" smtClean="0">
                <a:solidFill>
                  <a:srgbClr val="B7E776"/>
                </a:solidFill>
                <a:latin typeface="Menlo"/>
              </a:rPr>
              <a:t>main.html</a:t>
            </a:r>
            <a:r>
              <a:rPr lang="en-US" dirty="0" smtClean="0">
                <a:solidFill>
                  <a:srgbClr val="B7E776"/>
                </a:solidFill>
                <a:latin typeface="Menlo"/>
              </a:rPr>
              <a:t>’ with ‘views/</a:t>
            </a:r>
            <a:r>
              <a:rPr lang="en-US" dirty="0" err="1" smtClean="0">
                <a:solidFill>
                  <a:srgbClr val="B7E776"/>
                </a:solidFill>
                <a:latin typeface="Menlo"/>
              </a:rPr>
              <a:t>myview.html</a:t>
            </a:r>
            <a:r>
              <a:rPr lang="en-US" dirty="0" smtClean="0">
                <a:solidFill>
                  <a:srgbClr val="B7E776"/>
                </a:solidFill>
                <a:latin typeface="Menlo"/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1839363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git</a:t>
            </a:r>
            <a:r>
              <a:rPr lang="en-US" dirty="0" smtClean="0"/>
              <a:t> checkout -f day-0/step-2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240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package.json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Name</a:t>
            </a:r>
          </a:p>
          <a:p>
            <a:r>
              <a:rPr lang="en-US" dirty="0" smtClean="0"/>
              <a:t>Version</a:t>
            </a:r>
          </a:p>
          <a:p>
            <a:r>
              <a:rPr lang="en-US" dirty="0" smtClean="0"/>
              <a:t>Dependencies (none)</a:t>
            </a:r>
          </a:p>
          <a:p>
            <a:r>
              <a:rPr lang="en-US" dirty="0" err="1" smtClean="0"/>
              <a:t>Dev</a:t>
            </a:r>
            <a:r>
              <a:rPr lang="en-US" dirty="0" smtClean="0"/>
              <a:t> dependencies (grunt + grunt tasks)</a:t>
            </a:r>
          </a:p>
          <a:p>
            <a:pPr lvl="1"/>
            <a:r>
              <a:rPr lang="en-US" dirty="0" smtClean="0"/>
              <a:t>grunt-cli: command line tool, allows grunt to be run with module-specific versions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853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bower.json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Front-end app dependencies (angular + libraries, bootstrap, </a:t>
            </a:r>
            <a:r>
              <a:rPr lang="en-US" dirty="0" err="1" smtClean="0"/>
              <a:t>jquery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Dev</a:t>
            </a:r>
            <a:r>
              <a:rPr lang="en-US" dirty="0" smtClean="0"/>
              <a:t> dependencies (used for testing)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397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Gruntfile.js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85800" y="1339931"/>
            <a:ext cx="58299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5715E"/>
                </a:solidFill>
                <a:latin typeface="Menlo"/>
              </a:rPr>
              <a:t>/</a:t>
            </a:r>
            <a:r>
              <a:rPr lang="en-US" dirty="0">
                <a:solidFill>
                  <a:srgbClr val="75715E"/>
                </a:solidFill>
                <a:latin typeface="Menlo"/>
              </a:rPr>
              <a:t>/ Load grunt tasks automatically</a:t>
            </a:r>
          </a:p>
          <a:p>
            <a:r>
              <a:rPr lang="en-US" dirty="0" smtClean="0">
                <a:solidFill>
                  <a:srgbClr val="A6E22E"/>
                </a:solidFill>
                <a:latin typeface="Menlo"/>
              </a:rPr>
              <a:t>require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'load-grunt-tasks'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)(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grunt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);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85800" y="2295454"/>
            <a:ext cx="71019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5715E"/>
                </a:solidFill>
                <a:latin typeface="Menlo"/>
              </a:rPr>
              <a:t>// </a:t>
            </a:r>
            <a:r>
              <a:rPr lang="en-US" dirty="0" smtClean="0">
                <a:solidFill>
                  <a:srgbClr val="75715E"/>
                </a:solidFill>
                <a:latin typeface="Menlo"/>
              </a:rPr>
              <a:t>Configure each of the Grunt tasks loaded in the</a:t>
            </a:r>
          </a:p>
          <a:p>
            <a:r>
              <a:rPr lang="en-US" dirty="0" smtClean="0">
                <a:solidFill>
                  <a:srgbClr val="75715E"/>
                </a:solidFill>
                <a:latin typeface="Menlo"/>
              </a:rPr>
              <a:t>// previous step.  Each task can have multiple</a:t>
            </a:r>
          </a:p>
          <a:p>
            <a:r>
              <a:rPr lang="en-US" dirty="0" smtClean="0">
                <a:solidFill>
                  <a:srgbClr val="75715E"/>
                </a:solidFill>
                <a:latin typeface="Menlo"/>
              </a:rPr>
              <a:t>// configurations (build, compile, etc.)</a:t>
            </a:r>
            <a:endParaRPr lang="en-US" dirty="0">
              <a:solidFill>
                <a:srgbClr val="75715E"/>
              </a:solidFill>
              <a:latin typeface="Menlo"/>
            </a:endParaRPr>
          </a:p>
          <a:p>
            <a:r>
              <a:rPr lang="en-US" dirty="0" err="1" smtClean="0">
                <a:solidFill>
                  <a:srgbClr val="A6E22E"/>
                </a:solidFill>
                <a:latin typeface="Menlo"/>
              </a:rPr>
              <a:t>grunt</a:t>
            </a:r>
            <a:r>
              <a:rPr lang="en-US" dirty="0" err="1" smtClean="0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 smtClean="0">
                <a:solidFill>
                  <a:srgbClr val="A6E22E"/>
                </a:solidFill>
                <a:latin typeface="Menlo"/>
              </a:rPr>
              <a:t>initConfig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{ ... });</a:t>
            </a:r>
            <a:endParaRPr lang="en-US" dirty="0">
              <a:solidFill>
                <a:srgbClr val="F8F8F2"/>
              </a:solidFill>
              <a:latin typeface="Menlo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3686911"/>
            <a:ext cx="7101945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5715E"/>
                </a:solidFill>
                <a:latin typeface="Menlo"/>
              </a:rPr>
              <a:t>// </a:t>
            </a:r>
            <a:r>
              <a:rPr lang="en-US" dirty="0" smtClean="0">
                <a:solidFill>
                  <a:srgbClr val="75715E"/>
                </a:solidFill>
                <a:latin typeface="Menlo"/>
              </a:rPr>
              <a:t>Alias a list of tasks</a:t>
            </a:r>
            <a:endParaRPr lang="en-US" dirty="0" smtClean="0">
              <a:solidFill>
                <a:srgbClr val="A6E22E"/>
              </a:solidFill>
              <a:latin typeface="Menlo"/>
            </a:endParaRPr>
          </a:p>
          <a:p>
            <a:r>
              <a:rPr lang="en-US" dirty="0" err="1" smtClean="0">
                <a:solidFill>
                  <a:srgbClr val="A6E22E"/>
                </a:solidFill>
                <a:latin typeface="Menlo"/>
              </a:rPr>
              <a:t>grunt</a:t>
            </a:r>
            <a:r>
              <a:rPr lang="en-US" dirty="0" err="1" smtClean="0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 smtClean="0">
                <a:solidFill>
                  <a:srgbClr val="A6E22E"/>
                </a:solidFill>
                <a:latin typeface="Menlo"/>
              </a:rPr>
              <a:t>registerTask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'default'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[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newer:jshint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tr-TR" dirty="0">
                <a:solidFill>
                  <a:srgbClr val="F8F8F2"/>
                </a:solidFill>
                <a:latin typeface="Menlo"/>
              </a:rPr>
              <a:t>    </a:t>
            </a:r>
            <a:r>
              <a:rPr lang="tr-TR" dirty="0">
                <a:solidFill>
                  <a:srgbClr val="E6DB74"/>
                </a:solidFill>
                <a:latin typeface="Menlo"/>
              </a:rPr>
              <a:t>'test'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'build'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]);</a:t>
            </a:r>
          </a:p>
        </p:txBody>
      </p:sp>
    </p:spTree>
    <p:extLst>
      <p:ext uri="{BB962C8B-B14F-4D97-AF65-F5344CB8AC3E}">
        <p14:creationId xmlns:p14="http://schemas.microsoft.com/office/powerpoint/2010/main" val="3109189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 Tasks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85800" y="2720484"/>
            <a:ext cx="77708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5715E"/>
                </a:solidFill>
                <a:latin typeface="Menlo"/>
              </a:rPr>
              <a:t>// Define the task configurations</a:t>
            </a:r>
          </a:p>
          <a:p>
            <a:r>
              <a:rPr lang="en-US" dirty="0" err="1" smtClean="0">
                <a:solidFill>
                  <a:srgbClr val="A6E22E"/>
                </a:solidFill>
                <a:latin typeface="Menlo"/>
              </a:rPr>
              <a:t>grunt</a:t>
            </a:r>
            <a:r>
              <a:rPr lang="en-US" dirty="0" err="1" smtClean="0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 smtClean="0">
                <a:solidFill>
                  <a:srgbClr val="A6E22E"/>
                </a:solidFill>
                <a:latin typeface="Menlo"/>
              </a:rPr>
              <a:t>initConfig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({</a:t>
            </a: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myLoggingTask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: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{</a:t>
            </a:r>
          </a:p>
          <a:p>
            <a:r>
              <a:rPr lang="nl-NL" dirty="0" smtClean="0">
                <a:solidFill>
                  <a:srgbClr val="F8F8F2"/>
                </a:solidFill>
                <a:latin typeface="Menlo"/>
              </a:rPr>
              <a:t>    </a:t>
            </a:r>
            <a:r>
              <a:rPr lang="nl-NL" dirty="0" err="1">
                <a:solidFill>
                  <a:srgbClr val="A6E22E"/>
                </a:solidFill>
                <a:latin typeface="Menlo"/>
              </a:rPr>
              <a:t>foo</a:t>
            </a:r>
            <a:r>
              <a:rPr lang="nl-NL" dirty="0">
                <a:solidFill>
                  <a:srgbClr val="F92672"/>
                </a:solidFill>
                <a:latin typeface="Menlo"/>
              </a:rPr>
              <a:t>:</a:t>
            </a:r>
            <a:r>
              <a:rPr lang="nl-NL" dirty="0">
                <a:solidFill>
                  <a:srgbClr val="F8F8F2"/>
                </a:solidFill>
                <a:latin typeface="Menlo"/>
              </a:rPr>
              <a:t> [</a:t>
            </a:r>
            <a:r>
              <a:rPr lang="nl-NL" dirty="0">
                <a:solidFill>
                  <a:srgbClr val="AE81FF"/>
                </a:solidFill>
                <a:latin typeface="Menlo"/>
              </a:rPr>
              <a:t>1</a:t>
            </a:r>
            <a:r>
              <a:rPr lang="nl-NL" dirty="0">
                <a:solidFill>
                  <a:srgbClr val="F8F8F2"/>
                </a:solidFill>
                <a:latin typeface="Menlo"/>
              </a:rPr>
              <a:t>, </a:t>
            </a:r>
            <a:r>
              <a:rPr lang="nl-NL" dirty="0">
                <a:solidFill>
                  <a:srgbClr val="AE81FF"/>
                </a:solidFill>
                <a:latin typeface="Menlo"/>
              </a:rPr>
              <a:t>2</a:t>
            </a:r>
            <a:r>
              <a:rPr lang="nl-NL" dirty="0">
                <a:solidFill>
                  <a:srgbClr val="F8F8F2"/>
                </a:solidFill>
                <a:latin typeface="Menlo"/>
              </a:rPr>
              <a:t>, </a:t>
            </a:r>
            <a:r>
              <a:rPr lang="nl-NL" dirty="0">
                <a:solidFill>
                  <a:srgbClr val="AE81FF"/>
                </a:solidFill>
                <a:latin typeface="Menlo"/>
              </a:rPr>
              <a:t>3</a:t>
            </a:r>
            <a:r>
              <a:rPr lang="nl-NL" dirty="0">
                <a:solidFill>
                  <a:srgbClr val="F8F8F2"/>
                </a:solidFill>
                <a:latin typeface="Menlo"/>
              </a:rPr>
              <a:t>]</a:t>
            </a:r>
            <a:r>
              <a:rPr lang="nl-NL" dirty="0" smtClean="0">
                <a:solidFill>
                  <a:srgbClr val="F8F8F2"/>
                </a:solidFill>
                <a:latin typeface="Menlo"/>
              </a:rPr>
              <a:t>,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 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 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bar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: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'hello world'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tr-TR" dirty="0" smtClean="0">
                <a:solidFill>
                  <a:srgbClr val="F8F8F2"/>
                </a:solidFill>
                <a:latin typeface="Menlo"/>
              </a:rPr>
              <a:t>    </a:t>
            </a:r>
            <a:r>
              <a:rPr lang="tr-TR" dirty="0">
                <a:solidFill>
                  <a:srgbClr val="A6E22E"/>
                </a:solidFill>
                <a:latin typeface="Menlo"/>
              </a:rPr>
              <a:t>baz</a:t>
            </a:r>
            <a:r>
              <a:rPr lang="tr-TR" dirty="0">
                <a:solidFill>
                  <a:srgbClr val="F92672"/>
                </a:solidFill>
                <a:latin typeface="Menlo"/>
              </a:rPr>
              <a:t>: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 </a:t>
            </a:r>
            <a:r>
              <a:rPr lang="tr-TR" dirty="0" err="1" smtClean="0">
                <a:solidFill>
                  <a:srgbClr val="66D9EF"/>
                </a:solidFill>
                <a:latin typeface="Menlo"/>
              </a:rPr>
              <a:t>false</a:t>
            </a:r>
            <a:endParaRPr lang="tr-TR" dirty="0" smtClean="0">
              <a:solidFill>
                <a:srgbClr val="F8F8F2"/>
              </a:solidFill>
              <a:latin typeface="Menlo"/>
            </a:endParaRPr>
          </a:p>
          <a:p>
            <a:r>
              <a:rPr lang="tr-TR" dirty="0" smtClean="0">
                <a:solidFill>
                  <a:srgbClr val="F8F8F2"/>
                </a:solidFill>
                <a:latin typeface="Menlo"/>
              </a:rPr>
              <a:t>  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}</a:t>
            </a:r>
          </a:p>
          <a:p>
            <a:r>
              <a:rPr lang="tr-TR" dirty="0" smtClean="0">
                <a:solidFill>
                  <a:srgbClr val="F8F8F2"/>
                </a:solidFill>
                <a:latin typeface="Menlo"/>
              </a:rPr>
              <a:t>}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);</a:t>
            </a:r>
          </a:p>
          <a:p>
            <a:endParaRPr lang="tr-TR" dirty="0">
              <a:solidFill>
                <a:srgbClr val="F8F8F2"/>
              </a:solidFill>
              <a:latin typeface="Menlo"/>
            </a:endParaRPr>
          </a:p>
          <a:p>
            <a:r>
              <a:rPr lang="tr-TR" dirty="0" smtClean="0">
                <a:solidFill>
                  <a:srgbClr val="75715E"/>
                </a:solidFill>
                <a:latin typeface="Menlo"/>
              </a:rPr>
              <a:t>/</a:t>
            </a:r>
            <a:r>
              <a:rPr lang="tr-TR" dirty="0">
                <a:solidFill>
                  <a:srgbClr val="75715E"/>
                </a:solidFill>
                <a:latin typeface="Menlo"/>
              </a:rPr>
              <a:t>/ </a:t>
            </a:r>
            <a:r>
              <a:rPr lang="tr-TR" dirty="0" err="1">
                <a:solidFill>
                  <a:srgbClr val="75715E"/>
                </a:solidFill>
                <a:latin typeface="Menlo"/>
              </a:rPr>
              <a:t>Register</a:t>
            </a:r>
            <a:r>
              <a:rPr lang="tr-TR" dirty="0">
                <a:solidFill>
                  <a:srgbClr val="75715E"/>
                </a:solidFill>
                <a:latin typeface="Menlo"/>
              </a:rPr>
              <a:t> </a:t>
            </a:r>
            <a:r>
              <a:rPr lang="tr-TR" dirty="0" err="1">
                <a:solidFill>
                  <a:srgbClr val="75715E"/>
                </a:solidFill>
                <a:latin typeface="Menlo"/>
              </a:rPr>
              <a:t>the</a:t>
            </a:r>
            <a:r>
              <a:rPr lang="tr-TR" dirty="0">
                <a:solidFill>
                  <a:srgbClr val="75715E"/>
                </a:solidFill>
                <a:latin typeface="Menlo"/>
              </a:rPr>
              <a:t> </a:t>
            </a:r>
            <a:r>
              <a:rPr lang="tr-TR" dirty="0" err="1">
                <a:solidFill>
                  <a:srgbClr val="75715E"/>
                </a:solidFill>
                <a:latin typeface="Menlo"/>
              </a:rPr>
              <a:t>task</a:t>
            </a:r>
            <a:endParaRPr lang="tr-TR" dirty="0">
              <a:solidFill>
                <a:srgbClr val="75715E"/>
              </a:solidFill>
              <a:latin typeface="Menlo"/>
            </a:endParaRPr>
          </a:p>
          <a:p>
            <a:r>
              <a:rPr lang="tr-TR" dirty="0" err="1" smtClean="0">
                <a:solidFill>
                  <a:srgbClr val="A6E22E"/>
                </a:solidFill>
                <a:latin typeface="Menlo"/>
              </a:rPr>
              <a:t>grunt</a:t>
            </a:r>
            <a:r>
              <a:rPr lang="tr-TR" dirty="0" err="1" smtClean="0">
                <a:solidFill>
                  <a:srgbClr val="F8F8F2"/>
                </a:solidFill>
                <a:latin typeface="Menlo"/>
              </a:rPr>
              <a:t>.</a:t>
            </a:r>
            <a:r>
              <a:rPr lang="tr-TR" dirty="0" err="1" smtClean="0">
                <a:solidFill>
                  <a:srgbClr val="A6E22E"/>
                </a:solidFill>
                <a:latin typeface="Menlo"/>
              </a:rPr>
              <a:t>registerMultiTask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(</a:t>
            </a:r>
            <a:r>
              <a:rPr lang="tr-TR" dirty="0">
                <a:solidFill>
                  <a:srgbClr val="E6DB74"/>
                </a:solidFill>
                <a:latin typeface="Menlo"/>
              </a:rPr>
              <a:t>'</a:t>
            </a:r>
            <a:r>
              <a:rPr lang="tr-TR" dirty="0" err="1">
                <a:solidFill>
                  <a:srgbClr val="E6DB74"/>
                </a:solidFill>
                <a:latin typeface="Menlo"/>
              </a:rPr>
              <a:t>myLoggingTask</a:t>
            </a:r>
            <a:r>
              <a:rPr lang="tr-TR" dirty="0">
                <a:solidFill>
                  <a:srgbClr val="E6DB74"/>
                </a:solidFill>
                <a:latin typeface="Menlo"/>
              </a:rPr>
              <a:t>'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, </a:t>
            </a:r>
            <a:r>
              <a:rPr lang="tr-TR" dirty="0">
                <a:solidFill>
                  <a:srgbClr val="E6DB74"/>
                </a:solidFill>
                <a:latin typeface="Menlo"/>
              </a:rPr>
              <a:t>'</a:t>
            </a:r>
            <a:r>
              <a:rPr lang="tr-TR" dirty="0" err="1">
                <a:solidFill>
                  <a:srgbClr val="E6DB74"/>
                </a:solidFill>
                <a:latin typeface="Menlo"/>
              </a:rPr>
              <a:t>Log</a:t>
            </a:r>
            <a:r>
              <a:rPr lang="tr-TR" dirty="0">
                <a:solidFill>
                  <a:srgbClr val="E6DB74"/>
                </a:solidFill>
                <a:latin typeface="Menlo"/>
              </a:rPr>
              <a:t> </a:t>
            </a:r>
            <a:r>
              <a:rPr lang="tr-TR" dirty="0" err="1">
                <a:solidFill>
                  <a:srgbClr val="E6DB74"/>
                </a:solidFill>
                <a:latin typeface="Menlo"/>
              </a:rPr>
              <a:t>stuff</a:t>
            </a:r>
            <a:r>
              <a:rPr lang="tr-TR" dirty="0" smtClean="0">
                <a:solidFill>
                  <a:srgbClr val="E6DB74"/>
                </a:solidFill>
                <a:latin typeface="Menlo"/>
              </a:rPr>
              <a:t>.’</a:t>
            </a:r>
            <a:r>
              <a:rPr lang="tr-TR" dirty="0" smtClean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tr-TR" dirty="0">
                <a:solidFill>
                  <a:srgbClr val="F8F8F2"/>
                </a:solidFill>
                <a:latin typeface="Menlo"/>
              </a:rPr>
              <a:t> </a:t>
            </a:r>
            <a:r>
              <a:rPr lang="tr-TR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tr-TR" dirty="0" err="1" smtClean="0">
                <a:solidFill>
                  <a:srgbClr val="66D9EF"/>
                </a:solidFill>
                <a:latin typeface="Menlo"/>
              </a:rPr>
              <a:t>function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() {</a:t>
            </a:r>
          </a:p>
          <a:p>
            <a:r>
              <a:rPr lang="tr-TR" dirty="0">
                <a:solidFill>
                  <a:srgbClr val="F8F8F2"/>
                </a:solidFill>
                <a:latin typeface="Menlo"/>
              </a:rPr>
              <a:t>    </a:t>
            </a:r>
            <a:r>
              <a:rPr lang="tr-TR" dirty="0" err="1">
                <a:solidFill>
                  <a:srgbClr val="A6E22E"/>
                </a:solidFill>
                <a:latin typeface="Menlo"/>
              </a:rPr>
              <a:t>grunt</a:t>
            </a:r>
            <a:r>
              <a:rPr lang="tr-TR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tr-TR" dirty="0" err="1">
                <a:solidFill>
                  <a:srgbClr val="A6E22E"/>
                </a:solidFill>
                <a:latin typeface="Menlo"/>
              </a:rPr>
              <a:t>log</a:t>
            </a:r>
            <a:r>
              <a:rPr lang="tr-TR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tr-TR" dirty="0" err="1">
                <a:solidFill>
                  <a:srgbClr val="A6E22E"/>
                </a:solidFill>
                <a:latin typeface="Menlo"/>
              </a:rPr>
              <a:t>writeln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(</a:t>
            </a:r>
            <a:r>
              <a:rPr lang="tr-TR" dirty="0" err="1">
                <a:solidFill>
                  <a:srgbClr val="66D9EF"/>
                </a:solidFill>
                <a:latin typeface="Menlo"/>
              </a:rPr>
              <a:t>this</a:t>
            </a:r>
            <a:r>
              <a:rPr lang="tr-TR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tr-TR" dirty="0" err="1">
                <a:solidFill>
                  <a:srgbClr val="A6E22E"/>
                </a:solidFill>
                <a:latin typeface="Menlo"/>
              </a:rPr>
              <a:t>target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 </a:t>
            </a:r>
            <a:r>
              <a:rPr lang="tr-TR" dirty="0">
                <a:solidFill>
                  <a:srgbClr val="F92672"/>
                </a:solidFill>
                <a:latin typeface="Menlo"/>
              </a:rPr>
              <a:t>+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 </a:t>
            </a:r>
            <a:r>
              <a:rPr lang="tr-TR" dirty="0">
                <a:solidFill>
                  <a:srgbClr val="E6DB74"/>
                </a:solidFill>
                <a:latin typeface="Menlo"/>
              </a:rPr>
              <a:t>': '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 </a:t>
            </a:r>
            <a:r>
              <a:rPr lang="tr-TR" dirty="0">
                <a:solidFill>
                  <a:srgbClr val="F92672"/>
                </a:solidFill>
                <a:latin typeface="Menlo"/>
              </a:rPr>
              <a:t>+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 </a:t>
            </a:r>
            <a:r>
              <a:rPr lang="tr-TR" dirty="0" err="1">
                <a:solidFill>
                  <a:srgbClr val="66D9EF"/>
                </a:solidFill>
                <a:latin typeface="Menlo"/>
              </a:rPr>
              <a:t>this</a:t>
            </a:r>
            <a:r>
              <a:rPr lang="tr-TR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tr-TR" dirty="0" err="1">
                <a:solidFill>
                  <a:srgbClr val="A6E22E"/>
                </a:solidFill>
                <a:latin typeface="Menlo"/>
              </a:rPr>
              <a:t>data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);</a:t>
            </a:r>
          </a:p>
          <a:p>
            <a:r>
              <a:rPr lang="tr-TR" dirty="0">
                <a:solidFill>
                  <a:srgbClr val="F8F8F2"/>
                </a:solidFill>
                <a:latin typeface="Menlo"/>
              </a:rPr>
              <a:t>  });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85800" y="1869141"/>
            <a:ext cx="7770813" cy="1904573"/>
          </a:xfrm>
        </p:spPr>
        <p:txBody>
          <a:bodyPr/>
          <a:lstStyle/>
          <a:p>
            <a:r>
              <a:rPr lang="en-US" dirty="0" smtClean="0"/>
              <a:t>Tasks with multiple configurations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93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Grunt Tasks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80571" y="1582341"/>
            <a:ext cx="797076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5715E"/>
                </a:solidFill>
                <a:latin typeface="Menlo"/>
              </a:rPr>
              <a:t># </a:t>
            </a:r>
            <a:r>
              <a:rPr lang="en-US" dirty="0">
                <a:solidFill>
                  <a:srgbClr val="75715E"/>
                </a:solidFill>
                <a:latin typeface="Menlo"/>
              </a:rPr>
              <a:t>Run </a:t>
            </a:r>
            <a:r>
              <a:rPr lang="en-US" dirty="0" smtClean="0">
                <a:solidFill>
                  <a:srgbClr val="75715E"/>
                </a:solidFill>
                <a:latin typeface="Menlo"/>
              </a:rPr>
              <a:t>the default task</a:t>
            </a:r>
            <a:endParaRPr lang="en-US" dirty="0">
              <a:solidFill>
                <a:srgbClr val="F2F2F2"/>
              </a:solidFill>
              <a:latin typeface="Monaco"/>
            </a:endParaRPr>
          </a:p>
          <a:p>
            <a:r>
              <a:rPr lang="en-US" dirty="0">
                <a:solidFill>
                  <a:srgbClr val="F2F2F2"/>
                </a:solidFill>
                <a:latin typeface="Monaco"/>
              </a:rPr>
              <a:t>grunt</a:t>
            </a:r>
            <a:endParaRPr lang="nl-NL" u="sng" dirty="0">
              <a:solidFill>
                <a:srgbClr val="F2F2F2"/>
              </a:solidFill>
              <a:latin typeface="Monaco"/>
            </a:endParaRPr>
          </a:p>
          <a:p>
            <a:endParaRPr lang="nl-NL" u="sng" dirty="0">
              <a:solidFill>
                <a:srgbClr val="F2F2F2"/>
              </a:solidFill>
              <a:latin typeface="Monaco"/>
            </a:endParaRPr>
          </a:p>
          <a:p>
            <a:r>
              <a:rPr lang="en-US" dirty="0" smtClean="0">
                <a:solidFill>
                  <a:srgbClr val="75715E"/>
                </a:solidFill>
                <a:latin typeface="Menlo"/>
              </a:rPr>
              <a:t># Run all configurations of the </a:t>
            </a:r>
            <a:r>
              <a:rPr lang="en-US" dirty="0" err="1" smtClean="0">
                <a:solidFill>
                  <a:srgbClr val="75715E"/>
                </a:solidFill>
                <a:latin typeface="Menlo"/>
              </a:rPr>
              <a:t>jshint</a:t>
            </a:r>
            <a:r>
              <a:rPr lang="en-US" dirty="0" smtClean="0">
                <a:solidFill>
                  <a:srgbClr val="75715E"/>
                </a:solidFill>
                <a:latin typeface="Menlo"/>
              </a:rPr>
              <a:t> task</a:t>
            </a:r>
            <a:endParaRPr lang="nl-NL" dirty="0" smtClean="0">
              <a:solidFill>
                <a:srgbClr val="F2F2F2"/>
              </a:solidFill>
              <a:latin typeface="Monaco"/>
            </a:endParaRPr>
          </a:p>
          <a:p>
            <a:r>
              <a:rPr lang="nl-NL" dirty="0" err="1" smtClean="0">
                <a:solidFill>
                  <a:srgbClr val="F2F2F2"/>
                </a:solidFill>
                <a:latin typeface="Monaco"/>
              </a:rPr>
              <a:t>grunt</a:t>
            </a:r>
            <a:r>
              <a:rPr lang="nl-NL" dirty="0" smtClean="0">
                <a:solidFill>
                  <a:srgbClr val="F2F2F2"/>
                </a:solidFill>
                <a:latin typeface="Monaco"/>
              </a:rPr>
              <a:t> </a:t>
            </a:r>
            <a:r>
              <a:rPr lang="nl-NL" dirty="0" err="1" smtClean="0">
                <a:solidFill>
                  <a:srgbClr val="F2F2F2"/>
                </a:solidFill>
                <a:latin typeface="Monaco"/>
              </a:rPr>
              <a:t>jshint</a:t>
            </a:r>
            <a:endParaRPr lang="nl-NL" dirty="0" smtClean="0">
              <a:solidFill>
                <a:srgbClr val="F2F2F2"/>
              </a:solidFill>
              <a:latin typeface="Monaco"/>
            </a:endParaRPr>
          </a:p>
          <a:p>
            <a:endParaRPr lang="nl-NL" dirty="0">
              <a:solidFill>
                <a:srgbClr val="F2F2F2"/>
              </a:solidFill>
              <a:latin typeface="Monaco"/>
            </a:endParaRPr>
          </a:p>
          <a:p>
            <a:r>
              <a:rPr lang="en-US" dirty="0">
                <a:solidFill>
                  <a:srgbClr val="75715E"/>
                </a:solidFill>
                <a:latin typeface="Menlo"/>
              </a:rPr>
              <a:t># Run </a:t>
            </a:r>
            <a:r>
              <a:rPr lang="en-US" dirty="0" smtClean="0">
                <a:solidFill>
                  <a:srgbClr val="75715E"/>
                </a:solidFill>
                <a:latin typeface="Menlo"/>
              </a:rPr>
              <a:t>the test configuration of the </a:t>
            </a:r>
            <a:r>
              <a:rPr lang="en-US" dirty="0" err="1" smtClean="0">
                <a:solidFill>
                  <a:srgbClr val="75715E"/>
                </a:solidFill>
                <a:latin typeface="Menlo"/>
              </a:rPr>
              <a:t>jshint</a:t>
            </a:r>
            <a:r>
              <a:rPr lang="en-US" dirty="0" smtClean="0">
                <a:solidFill>
                  <a:srgbClr val="75715E"/>
                </a:solidFill>
                <a:latin typeface="Menlo"/>
              </a:rPr>
              <a:t> task</a:t>
            </a:r>
          </a:p>
          <a:p>
            <a:r>
              <a:rPr lang="nl-NL" dirty="0" err="1" smtClean="0">
                <a:solidFill>
                  <a:srgbClr val="F2F2F2"/>
                </a:solidFill>
                <a:latin typeface="Monaco"/>
              </a:rPr>
              <a:t>grunt</a:t>
            </a:r>
            <a:r>
              <a:rPr lang="nl-NL" dirty="0" smtClean="0">
                <a:solidFill>
                  <a:srgbClr val="F2F2F2"/>
                </a:solidFill>
                <a:latin typeface="Monaco"/>
              </a:rPr>
              <a:t> </a:t>
            </a:r>
            <a:r>
              <a:rPr lang="nl-NL" dirty="0" err="1" smtClean="0">
                <a:solidFill>
                  <a:srgbClr val="F2F2F2"/>
                </a:solidFill>
                <a:latin typeface="Monaco"/>
              </a:rPr>
              <a:t>jshint:test</a:t>
            </a:r>
            <a:endParaRPr lang="nl-NL" dirty="0">
              <a:solidFill>
                <a:srgbClr val="F2F2F2"/>
              </a:solidFill>
              <a:latin typeface="Monaco"/>
            </a:endParaRPr>
          </a:p>
          <a:p>
            <a:endParaRPr lang="nl-NL" u="sng" dirty="0">
              <a:solidFill>
                <a:srgbClr val="F2F2F2"/>
              </a:solidFill>
              <a:latin typeface="Monaco"/>
            </a:endParaRPr>
          </a:p>
        </p:txBody>
      </p:sp>
    </p:spTree>
    <p:extLst>
      <p:ext uri="{BB962C8B-B14F-4D97-AF65-F5344CB8AC3E}">
        <p14:creationId xmlns:p14="http://schemas.microsoft.com/office/powerpoint/2010/main" val="2735784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Grunt Tasks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95906" y="1767006"/>
            <a:ext cx="79607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2F2F2"/>
                </a:solidFill>
                <a:latin typeface="Monaco"/>
              </a:rPr>
              <a:t>pmaccart:angular</a:t>
            </a:r>
            <a:r>
              <a:rPr lang="en-US" dirty="0">
                <a:solidFill>
                  <a:srgbClr val="F2F2F2"/>
                </a:solidFill>
                <a:latin typeface="Monaco"/>
              </a:rPr>
              <a:t> </a:t>
            </a:r>
            <a:r>
              <a:rPr lang="en-US" dirty="0" err="1">
                <a:solidFill>
                  <a:srgbClr val="F2F2F2"/>
                </a:solidFill>
                <a:latin typeface="Monaco"/>
              </a:rPr>
              <a:t>phil.maccart</a:t>
            </a:r>
            <a:r>
              <a:rPr lang="en-US" dirty="0">
                <a:solidFill>
                  <a:srgbClr val="F2F2F2"/>
                </a:solidFill>
                <a:latin typeface="Monaco"/>
              </a:rPr>
              <a:t>$ grunt </a:t>
            </a:r>
            <a:r>
              <a:rPr lang="en-US" dirty="0" err="1">
                <a:solidFill>
                  <a:srgbClr val="F2F2F2"/>
                </a:solidFill>
                <a:latin typeface="Monaco"/>
              </a:rPr>
              <a:t>myLoggingTask:foo</a:t>
            </a:r>
            <a:endParaRPr lang="en-US" dirty="0">
              <a:solidFill>
                <a:srgbClr val="F2F2F2"/>
              </a:solidFill>
              <a:latin typeface="Monaco"/>
            </a:endParaRPr>
          </a:p>
          <a:p>
            <a:r>
              <a:rPr lang="en-US" u="sng" dirty="0">
                <a:solidFill>
                  <a:srgbClr val="20D30F"/>
                </a:solidFill>
                <a:latin typeface="Monaco"/>
              </a:rPr>
              <a:t>Running "</a:t>
            </a:r>
            <a:r>
              <a:rPr lang="en-US" u="sng" dirty="0" err="1">
                <a:solidFill>
                  <a:srgbClr val="20D30F"/>
                </a:solidFill>
                <a:latin typeface="Monaco"/>
              </a:rPr>
              <a:t>myLoggingTask:foo</a:t>
            </a:r>
            <a:r>
              <a:rPr lang="en-US" u="sng" dirty="0">
                <a:solidFill>
                  <a:srgbClr val="20D30F"/>
                </a:solidFill>
                <a:latin typeface="Monaco"/>
              </a:rPr>
              <a:t>" (</a:t>
            </a:r>
            <a:r>
              <a:rPr lang="en-US" u="sng" dirty="0" err="1">
                <a:solidFill>
                  <a:srgbClr val="20D30F"/>
                </a:solidFill>
                <a:latin typeface="Monaco"/>
              </a:rPr>
              <a:t>myLoggingTask</a:t>
            </a:r>
            <a:r>
              <a:rPr lang="en-US" u="sng" dirty="0">
                <a:solidFill>
                  <a:srgbClr val="20D30F"/>
                </a:solidFill>
                <a:latin typeface="Monaco"/>
              </a:rPr>
              <a:t>) task</a:t>
            </a:r>
          </a:p>
          <a:p>
            <a:r>
              <a:rPr lang="nl-NL" u="sng" dirty="0" err="1">
                <a:solidFill>
                  <a:srgbClr val="20D30F"/>
                </a:solidFill>
                <a:latin typeface="Monaco"/>
              </a:rPr>
              <a:t>foo</a:t>
            </a:r>
            <a:r>
              <a:rPr lang="nl-NL" u="sng" dirty="0">
                <a:solidFill>
                  <a:srgbClr val="20D30F"/>
                </a:solidFill>
                <a:latin typeface="Monaco"/>
              </a:rPr>
              <a:t>: 1,2,3</a:t>
            </a:r>
            <a:endParaRPr lang="en-US" u="sng" dirty="0">
              <a:solidFill>
                <a:srgbClr val="20D30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5906" y="3021674"/>
            <a:ext cx="7960707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2F2F2"/>
                </a:solidFill>
                <a:latin typeface="Monaco"/>
              </a:rPr>
              <a:t>pmaccart:angular</a:t>
            </a:r>
            <a:r>
              <a:rPr lang="en-US" dirty="0">
                <a:solidFill>
                  <a:srgbClr val="F2F2F2"/>
                </a:solidFill>
                <a:latin typeface="Monaco"/>
              </a:rPr>
              <a:t> </a:t>
            </a:r>
            <a:r>
              <a:rPr lang="en-US" dirty="0" err="1">
                <a:solidFill>
                  <a:srgbClr val="F2F2F2"/>
                </a:solidFill>
                <a:latin typeface="Monaco"/>
              </a:rPr>
              <a:t>phil.maccart</a:t>
            </a:r>
            <a:r>
              <a:rPr lang="en-US" dirty="0">
                <a:solidFill>
                  <a:srgbClr val="F2F2F2"/>
                </a:solidFill>
                <a:latin typeface="Monaco"/>
              </a:rPr>
              <a:t>$ grunt </a:t>
            </a:r>
            <a:r>
              <a:rPr lang="en-US" dirty="0" err="1" smtClean="0">
                <a:solidFill>
                  <a:srgbClr val="F2F2F2"/>
                </a:solidFill>
                <a:latin typeface="Monaco"/>
              </a:rPr>
              <a:t>myLoggingTask</a:t>
            </a:r>
            <a:endParaRPr lang="en-US" dirty="0">
              <a:solidFill>
                <a:srgbClr val="F2F2F2"/>
              </a:solidFill>
              <a:latin typeface="Monaco"/>
            </a:endParaRPr>
          </a:p>
          <a:p>
            <a:r>
              <a:rPr lang="en-US" u="sng" dirty="0">
                <a:solidFill>
                  <a:srgbClr val="20D30F"/>
                </a:solidFill>
                <a:latin typeface="Monaco"/>
              </a:rPr>
              <a:t>Running "</a:t>
            </a:r>
            <a:r>
              <a:rPr lang="en-US" u="sng" dirty="0" err="1">
                <a:solidFill>
                  <a:srgbClr val="20D30F"/>
                </a:solidFill>
                <a:latin typeface="Monaco"/>
              </a:rPr>
              <a:t>myLoggingTask:foo</a:t>
            </a:r>
            <a:r>
              <a:rPr lang="en-US" u="sng" dirty="0">
                <a:solidFill>
                  <a:srgbClr val="20D30F"/>
                </a:solidFill>
                <a:latin typeface="Monaco"/>
              </a:rPr>
              <a:t>" (</a:t>
            </a:r>
            <a:r>
              <a:rPr lang="en-US" u="sng" dirty="0" err="1">
                <a:solidFill>
                  <a:srgbClr val="20D30F"/>
                </a:solidFill>
                <a:latin typeface="Monaco"/>
              </a:rPr>
              <a:t>myLoggingTask</a:t>
            </a:r>
            <a:r>
              <a:rPr lang="en-US" u="sng" dirty="0">
                <a:solidFill>
                  <a:srgbClr val="20D30F"/>
                </a:solidFill>
                <a:latin typeface="Monaco"/>
              </a:rPr>
              <a:t>) task</a:t>
            </a:r>
          </a:p>
          <a:p>
            <a:r>
              <a:rPr lang="nl-NL" u="sng" dirty="0" err="1">
                <a:solidFill>
                  <a:srgbClr val="20D30F"/>
                </a:solidFill>
                <a:latin typeface="Monaco"/>
              </a:rPr>
              <a:t>foo</a:t>
            </a:r>
            <a:r>
              <a:rPr lang="nl-NL" u="sng" dirty="0">
                <a:solidFill>
                  <a:srgbClr val="20D30F"/>
                </a:solidFill>
                <a:latin typeface="Monaco"/>
              </a:rPr>
              <a:t>: 1,2,3</a:t>
            </a:r>
          </a:p>
          <a:p>
            <a:endParaRPr lang="nl-NL" u="sng" dirty="0">
              <a:solidFill>
                <a:srgbClr val="20D30F"/>
              </a:solidFill>
              <a:latin typeface="Monaco"/>
            </a:endParaRPr>
          </a:p>
          <a:p>
            <a:r>
              <a:rPr lang="nl-NL" u="sng" dirty="0">
                <a:solidFill>
                  <a:srgbClr val="20D30F"/>
                </a:solidFill>
                <a:latin typeface="Monaco"/>
              </a:rPr>
              <a:t>Running "</a:t>
            </a:r>
            <a:r>
              <a:rPr lang="nl-NL" u="sng" dirty="0" err="1">
                <a:solidFill>
                  <a:srgbClr val="20D30F"/>
                </a:solidFill>
                <a:latin typeface="Monaco"/>
              </a:rPr>
              <a:t>myLoggingTask:bar</a:t>
            </a:r>
            <a:r>
              <a:rPr lang="nl-NL" u="sng" dirty="0">
                <a:solidFill>
                  <a:srgbClr val="20D30F"/>
                </a:solidFill>
                <a:latin typeface="Monaco"/>
              </a:rPr>
              <a:t>" (</a:t>
            </a:r>
            <a:r>
              <a:rPr lang="nl-NL" u="sng" dirty="0" err="1">
                <a:solidFill>
                  <a:srgbClr val="20D30F"/>
                </a:solidFill>
                <a:latin typeface="Monaco"/>
              </a:rPr>
              <a:t>myLoggingTask</a:t>
            </a:r>
            <a:r>
              <a:rPr lang="nl-NL" u="sng" dirty="0">
                <a:solidFill>
                  <a:srgbClr val="20D30F"/>
                </a:solidFill>
                <a:latin typeface="Monaco"/>
              </a:rPr>
              <a:t>) </a:t>
            </a:r>
            <a:r>
              <a:rPr lang="nl-NL" u="sng" dirty="0" err="1">
                <a:solidFill>
                  <a:srgbClr val="20D30F"/>
                </a:solidFill>
                <a:latin typeface="Monaco"/>
              </a:rPr>
              <a:t>task</a:t>
            </a:r>
            <a:endParaRPr lang="nl-NL" u="sng" dirty="0">
              <a:solidFill>
                <a:srgbClr val="20D30F"/>
              </a:solidFill>
              <a:latin typeface="Monaco"/>
            </a:endParaRPr>
          </a:p>
          <a:p>
            <a:r>
              <a:rPr lang="nl-NL" u="sng" dirty="0">
                <a:solidFill>
                  <a:srgbClr val="20D30F"/>
                </a:solidFill>
                <a:latin typeface="Monaco"/>
              </a:rPr>
              <a:t>bar: </a:t>
            </a:r>
            <a:r>
              <a:rPr lang="nl-NL" u="sng" dirty="0" err="1">
                <a:solidFill>
                  <a:srgbClr val="20D30F"/>
                </a:solidFill>
                <a:latin typeface="Monaco"/>
              </a:rPr>
              <a:t>hello</a:t>
            </a:r>
            <a:r>
              <a:rPr lang="nl-NL" u="sng" dirty="0">
                <a:solidFill>
                  <a:srgbClr val="20D30F"/>
                </a:solidFill>
                <a:latin typeface="Monaco"/>
              </a:rPr>
              <a:t> </a:t>
            </a:r>
            <a:r>
              <a:rPr lang="nl-NL" u="sng" dirty="0" err="1">
                <a:solidFill>
                  <a:srgbClr val="20D30F"/>
                </a:solidFill>
                <a:latin typeface="Monaco"/>
              </a:rPr>
              <a:t>world</a:t>
            </a:r>
            <a:endParaRPr lang="nl-NL" u="sng" dirty="0">
              <a:solidFill>
                <a:srgbClr val="20D30F"/>
              </a:solidFill>
              <a:latin typeface="Monaco"/>
            </a:endParaRPr>
          </a:p>
          <a:p>
            <a:endParaRPr lang="nl-NL" u="sng" dirty="0">
              <a:solidFill>
                <a:srgbClr val="20D30F"/>
              </a:solidFill>
              <a:latin typeface="Monaco"/>
            </a:endParaRPr>
          </a:p>
          <a:p>
            <a:r>
              <a:rPr lang="nl-NL" u="sng" dirty="0">
                <a:solidFill>
                  <a:srgbClr val="20D30F"/>
                </a:solidFill>
                <a:latin typeface="Monaco"/>
              </a:rPr>
              <a:t>Running "</a:t>
            </a:r>
            <a:r>
              <a:rPr lang="nl-NL" u="sng" dirty="0" err="1">
                <a:solidFill>
                  <a:srgbClr val="20D30F"/>
                </a:solidFill>
                <a:latin typeface="Monaco"/>
              </a:rPr>
              <a:t>myLoggingTask:baz</a:t>
            </a:r>
            <a:r>
              <a:rPr lang="nl-NL" u="sng" dirty="0">
                <a:solidFill>
                  <a:srgbClr val="20D30F"/>
                </a:solidFill>
                <a:latin typeface="Monaco"/>
              </a:rPr>
              <a:t>" (</a:t>
            </a:r>
            <a:r>
              <a:rPr lang="nl-NL" u="sng" dirty="0" err="1">
                <a:solidFill>
                  <a:srgbClr val="20D30F"/>
                </a:solidFill>
                <a:latin typeface="Monaco"/>
              </a:rPr>
              <a:t>myLoggingTask</a:t>
            </a:r>
            <a:r>
              <a:rPr lang="nl-NL" u="sng" dirty="0">
                <a:solidFill>
                  <a:srgbClr val="20D30F"/>
                </a:solidFill>
                <a:latin typeface="Monaco"/>
              </a:rPr>
              <a:t>) </a:t>
            </a:r>
            <a:r>
              <a:rPr lang="nl-NL" u="sng" dirty="0" err="1">
                <a:solidFill>
                  <a:srgbClr val="20D30F"/>
                </a:solidFill>
                <a:latin typeface="Monaco"/>
              </a:rPr>
              <a:t>task</a:t>
            </a:r>
            <a:endParaRPr lang="nl-NL" u="sng" dirty="0">
              <a:solidFill>
                <a:srgbClr val="20D30F"/>
              </a:solidFill>
              <a:latin typeface="Monaco"/>
            </a:endParaRPr>
          </a:p>
          <a:p>
            <a:r>
              <a:rPr lang="nl-NL" u="sng" dirty="0" err="1">
                <a:solidFill>
                  <a:srgbClr val="20D30F"/>
                </a:solidFill>
                <a:latin typeface="Monaco"/>
              </a:rPr>
              <a:t>baz</a:t>
            </a:r>
            <a:r>
              <a:rPr lang="nl-NL" u="sng" dirty="0">
                <a:solidFill>
                  <a:srgbClr val="20D30F"/>
                </a:solidFill>
                <a:latin typeface="Monaco"/>
              </a:rPr>
              <a:t>: </a:t>
            </a:r>
            <a:r>
              <a:rPr lang="nl-NL" u="sng" dirty="0" err="1" smtClean="0">
                <a:solidFill>
                  <a:srgbClr val="20D30F"/>
                </a:solidFill>
                <a:latin typeface="Monaco"/>
              </a:rPr>
              <a:t>false</a:t>
            </a:r>
            <a:endParaRPr lang="nl-NL" u="sng" dirty="0" smtClean="0">
              <a:solidFill>
                <a:srgbClr val="20D30F"/>
              </a:solidFill>
              <a:latin typeface="Monaco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324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9141"/>
            <a:ext cx="7770813" cy="1904573"/>
          </a:xfrm>
        </p:spPr>
        <p:txBody>
          <a:bodyPr/>
          <a:lstStyle/>
          <a:p>
            <a:r>
              <a:rPr lang="en-US" dirty="0" smtClean="0"/>
              <a:t>CSS preprocessor (compiles to CSS)</a:t>
            </a:r>
          </a:p>
          <a:p>
            <a:r>
              <a:rPr lang="en-US" dirty="0" smtClean="0"/>
              <a:t>Allows for variables, </a:t>
            </a:r>
            <a:r>
              <a:rPr lang="en-US" dirty="0" err="1" smtClean="0"/>
              <a:t>mixins</a:t>
            </a:r>
            <a:r>
              <a:rPr lang="en-US" dirty="0" smtClean="0"/>
              <a:t>, functions, selector extensions</a:t>
            </a:r>
          </a:p>
          <a:p>
            <a:r>
              <a:rPr lang="en-US" dirty="0" smtClean="0"/>
              <a:t>Supports nested selectors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847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08668" y="0"/>
            <a:ext cx="6096000" cy="6740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D9EF"/>
                </a:solidFill>
                <a:latin typeface="Menlo"/>
              </a:rPr>
              <a:t>@panel-default-</a:t>
            </a:r>
            <a:r>
              <a:rPr lang="en-US" dirty="0" err="1">
                <a:solidFill>
                  <a:srgbClr val="66D9EF"/>
                </a:solidFill>
                <a:latin typeface="Menlo"/>
              </a:rPr>
              <a:t>bg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: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#ECECEC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de-DE" dirty="0">
                <a:solidFill>
                  <a:srgbClr val="66D9EF"/>
                </a:solidFill>
                <a:latin typeface="Menlo"/>
              </a:rPr>
              <a:t>@panel-inverse-</a:t>
            </a:r>
            <a:r>
              <a:rPr lang="de-DE" dirty="0" err="1">
                <a:solidFill>
                  <a:srgbClr val="66D9EF"/>
                </a:solidFill>
                <a:latin typeface="Menlo"/>
              </a:rPr>
              <a:t>bg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: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 </a:t>
            </a:r>
            <a:r>
              <a:rPr lang="de-DE" dirty="0">
                <a:solidFill>
                  <a:srgbClr val="A6E22E"/>
                </a:solidFill>
                <a:latin typeface="Menlo"/>
              </a:rPr>
              <a:t>#444444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;</a:t>
            </a:r>
          </a:p>
          <a:p>
            <a:endParaRPr lang="de-DE" dirty="0">
              <a:solidFill>
                <a:srgbClr val="F8F8F2"/>
              </a:solidFill>
              <a:latin typeface="Menlo"/>
            </a:endParaRPr>
          </a:p>
          <a:p>
            <a:r>
              <a:rPr lang="de-DE" dirty="0">
                <a:solidFill>
                  <a:srgbClr val="A6E22E"/>
                </a:solidFill>
                <a:latin typeface="Menlo"/>
              </a:rPr>
              <a:t>.</a:t>
            </a:r>
            <a:r>
              <a:rPr lang="de-DE" dirty="0" err="1">
                <a:solidFill>
                  <a:srgbClr val="A6E22E"/>
                </a:solidFill>
                <a:latin typeface="Menlo"/>
              </a:rPr>
              <a:t>panel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 {</a:t>
            </a:r>
          </a:p>
          <a:p>
            <a:r>
              <a:rPr lang="de-DE" dirty="0">
                <a:solidFill>
                  <a:srgbClr val="F8F8F2"/>
                </a:solidFill>
                <a:latin typeface="Menlo"/>
              </a:rPr>
              <a:t>	</a:t>
            </a:r>
            <a:r>
              <a:rPr lang="de-DE" dirty="0" err="1">
                <a:solidFill>
                  <a:srgbClr val="66D9EF"/>
                </a:solidFill>
                <a:latin typeface="Menlo"/>
              </a:rPr>
              <a:t>padding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: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 </a:t>
            </a:r>
            <a:r>
              <a:rPr lang="de-DE" dirty="0">
                <a:solidFill>
                  <a:srgbClr val="AE81FF"/>
                </a:solidFill>
                <a:latin typeface="Menlo"/>
              </a:rPr>
              <a:t>20px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;</a:t>
            </a:r>
          </a:p>
          <a:p>
            <a:endParaRPr lang="de-DE" dirty="0">
              <a:solidFill>
                <a:srgbClr val="F8F8F2"/>
              </a:solidFill>
              <a:latin typeface="Menlo"/>
            </a:endParaRPr>
          </a:p>
          <a:p>
            <a:r>
              <a:rPr lang="de-DE" dirty="0">
                <a:solidFill>
                  <a:srgbClr val="F8F8F2"/>
                </a:solidFill>
                <a:latin typeface="Menlo"/>
              </a:rPr>
              <a:t>	</a:t>
            </a:r>
            <a:r>
              <a:rPr lang="de-DE" dirty="0" smtClean="0">
                <a:solidFill>
                  <a:srgbClr val="A6E22E"/>
                </a:solidFill>
                <a:latin typeface="Menlo"/>
              </a:rPr>
              <a:t>.panel-header</a:t>
            </a:r>
            <a:r>
              <a:rPr lang="de-DE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de-DE" dirty="0">
                <a:solidFill>
                  <a:srgbClr val="960050"/>
                </a:solidFill>
                <a:latin typeface="Menlo"/>
              </a:rPr>
              <a:t>{</a:t>
            </a:r>
            <a:endParaRPr lang="de-DE" dirty="0">
              <a:solidFill>
                <a:srgbClr val="F8F8F2"/>
              </a:solidFill>
              <a:latin typeface="Menlo"/>
            </a:endParaRPr>
          </a:p>
          <a:p>
            <a:r>
              <a:rPr lang="de-DE" dirty="0">
                <a:solidFill>
                  <a:srgbClr val="F8F8F2"/>
                </a:solidFill>
                <a:latin typeface="Menlo"/>
              </a:rPr>
              <a:t>		</a:t>
            </a:r>
            <a:r>
              <a:rPr lang="de-DE" dirty="0" err="1">
                <a:solidFill>
                  <a:srgbClr val="66D9EF"/>
                </a:solidFill>
                <a:latin typeface="Menlo"/>
              </a:rPr>
              <a:t>padding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: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 </a:t>
            </a:r>
            <a:r>
              <a:rPr lang="de-DE" dirty="0">
                <a:solidFill>
                  <a:srgbClr val="AE81FF"/>
                </a:solidFill>
                <a:latin typeface="Menlo"/>
              </a:rPr>
              <a:t>10px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de-DE" dirty="0">
                <a:solidFill>
                  <a:srgbClr val="F8F8F2"/>
                </a:solidFill>
                <a:latin typeface="Menlo"/>
              </a:rPr>
              <a:t>		</a:t>
            </a:r>
            <a:r>
              <a:rPr lang="de-DE" dirty="0" err="1">
                <a:solidFill>
                  <a:srgbClr val="66D9EF"/>
                </a:solidFill>
                <a:latin typeface="Menlo"/>
              </a:rPr>
              <a:t>font-weight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: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 </a:t>
            </a:r>
            <a:r>
              <a:rPr lang="de-DE" dirty="0" err="1">
                <a:solidFill>
                  <a:srgbClr val="66D9EF"/>
                </a:solidFill>
                <a:latin typeface="Menlo"/>
              </a:rPr>
              <a:t>bold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de-DE" dirty="0">
                <a:solidFill>
                  <a:srgbClr val="F8F8F2"/>
                </a:solidFill>
                <a:latin typeface="Menlo"/>
              </a:rPr>
              <a:t>	}</a:t>
            </a:r>
          </a:p>
          <a:p>
            <a:endParaRPr lang="de-DE" dirty="0">
              <a:solidFill>
                <a:srgbClr val="F8F8F2"/>
              </a:solidFill>
              <a:latin typeface="Menlo"/>
            </a:endParaRPr>
          </a:p>
          <a:p>
            <a:r>
              <a:rPr lang="de-DE" dirty="0">
                <a:solidFill>
                  <a:srgbClr val="F8F8F2"/>
                </a:solidFill>
                <a:latin typeface="Menlo"/>
              </a:rPr>
              <a:t>	</a:t>
            </a:r>
            <a:r>
              <a:rPr lang="de-DE" dirty="0">
                <a:solidFill>
                  <a:srgbClr val="A6E22E"/>
                </a:solidFill>
                <a:latin typeface="Menlo"/>
              </a:rPr>
              <a:t>.panel-body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 {</a:t>
            </a:r>
          </a:p>
          <a:p>
            <a:r>
              <a:rPr lang="de-DE" dirty="0">
                <a:solidFill>
                  <a:srgbClr val="F8F8F2"/>
                </a:solidFill>
                <a:latin typeface="Menlo"/>
              </a:rPr>
              <a:t>		</a:t>
            </a:r>
            <a:r>
              <a:rPr lang="de-DE" dirty="0" err="1">
                <a:solidFill>
                  <a:srgbClr val="66D9EF"/>
                </a:solidFill>
                <a:latin typeface="Menlo"/>
              </a:rPr>
              <a:t>padding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: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 </a:t>
            </a:r>
            <a:r>
              <a:rPr lang="de-DE" dirty="0">
                <a:solidFill>
                  <a:srgbClr val="AE81FF"/>
                </a:solidFill>
                <a:latin typeface="Menlo"/>
              </a:rPr>
              <a:t>10px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de-DE" dirty="0">
                <a:solidFill>
                  <a:srgbClr val="F8F8F2"/>
                </a:solidFill>
                <a:latin typeface="Menlo"/>
              </a:rPr>
              <a:t>	}</a:t>
            </a:r>
          </a:p>
          <a:p>
            <a:endParaRPr lang="de-DE" dirty="0">
              <a:solidFill>
                <a:srgbClr val="F8F8F2"/>
              </a:solidFill>
              <a:latin typeface="Menlo"/>
            </a:endParaRPr>
          </a:p>
          <a:p>
            <a:r>
              <a:rPr lang="de-DE" dirty="0">
                <a:solidFill>
                  <a:srgbClr val="F8F8F2"/>
                </a:solidFill>
                <a:latin typeface="Menlo"/>
              </a:rPr>
              <a:t>}</a:t>
            </a:r>
          </a:p>
          <a:p>
            <a:endParaRPr lang="de-DE" dirty="0">
              <a:solidFill>
                <a:srgbClr val="F8F8F2"/>
              </a:solidFill>
              <a:latin typeface="Menlo"/>
            </a:endParaRPr>
          </a:p>
          <a:p>
            <a:r>
              <a:rPr lang="de-DE" dirty="0">
                <a:solidFill>
                  <a:srgbClr val="A6E22E"/>
                </a:solidFill>
                <a:latin typeface="Menlo"/>
              </a:rPr>
              <a:t>.</a:t>
            </a:r>
            <a:r>
              <a:rPr lang="de-DE" dirty="0" err="1">
                <a:solidFill>
                  <a:srgbClr val="A6E22E"/>
                </a:solidFill>
                <a:latin typeface="Menlo"/>
              </a:rPr>
              <a:t>panel-default:extend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(</a:t>
            </a:r>
            <a:r>
              <a:rPr lang="de-DE" dirty="0">
                <a:solidFill>
                  <a:srgbClr val="A6E22E"/>
                </a:solidFill>
                <a:latin typeface="Menlo"/>
              </a:rPr>
              <a:t>.</a:t>
            </a:r>
            <a:r>
              <a:rPr lang="de-DE" dirty="0" err="1">
                <a:solidFill>
                  <a:srgbClr val="A6E22E"/>
                </a:solidFill>
                <a:latin typeface="Menlo"/>
              </a:rPr>
              <a:t>panel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)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 {</a:t>
            </a:r>
          </a:p>
          <a:p>
            <a:r>
              <a:rPr lang="de-DE" dirty="0">
                <a:solidFill>
                  <a:srgbClr val="F8F8F2"/>
                </a:solidFill>
                <a:latin typeface="Menlo"/>
              </a:rPr>
              <a:t>	</a:t>
            </a:r>
            <a:r>
              <a:rPr lang="de-DE" dirty="0">
                <a:solidFill>
                  <a:srgbClr val="66D9EF"/>
                </a:solidFill>
                <a:latin typeface="Menlo"/>
              </a:rPr>
              <a:t>background-color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: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 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@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panel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-</a:t>
            </a:r>
            <a:r>
              <a:rPr lang="de-DE" dirty="0">
                <a:solidFill>
                  <a:srgbClr val="66D9EF"/>
                </a:solidFill>
                <a:latin typeface="Menlo"/>
              </a:rPr>
              <a:t>default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-</a:t>
            </a:r>
            <a:r>
              <a:rPr lang="de-DE" dirty="0" err="1">
                <a:solidFill>
                  <a:srgbClr val="F8F8F2"/>
                </a:solidFill>
                <a:latin typeface="Menlo"/>
              </a:rPr>
              <a:t>bg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de-DE" dirty="0">
                <a:solidFill>
                  <a:srgbClr val="F8F8F2"/>
                </a:solidFill>
                <a:latin typeface="Menlo"/>
              </a:rPr>
              <a:t>}</a:t>
            </a:r>
          </a:p>
          <a:p>
            <a:endParaRPr lang="de-DE" dirty="0">
              <a:solidFill>
                <a:srgbClr val="F8F8F2"/>
              </a:solidFill>
              <a:latin typeface="Menlo"/>
            </a:endParaRPr>
          </a:p>
          <a:p>
            <a:r>
              <a:rPr lang="de-DE" dirty="0">
                <a:solidFill>
                  <a:srgbClr val="A6E22E"/>
                </a:solidFill>
                <a:latin typeface="Menlo"/>
              </a:rPr>
              <a:t>.</a:t>
            </a:r>
            <a:r>
              <a:rPr lang="de-DE" dirty="0" err="1">
                <a:solidFill>
                  <a:srgbClr val="A6E22E"/>
                </a:solidFill>
                <a:latin typeface="Menlo"/>
              </a:rPr>
              <a:t>panel-inverse:extend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(</a:t>
            </a:r>
            <a:r>
              <a:rPr lang="de-DE" dirty="0">
                <a:solidFill>
                  <a:srgbClr val="A6E22E"/>
                </a:solidFill>
                <a:latin typeface="Menlo"/>
              </a:rPr>
              <a:t>.</a:t>
            </a:r>
            <a:r>
              <a:rPr lang="de-DE" dirty="0" err="1">
                <a:solidFill>
                  <a:srgbClr val="A6E22E"/>
                </a:solidFill>
                <a:latin typeface="Menlo"/>
              </a:rPr>
              <a:t>panel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)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 {</a:t>
            </a:r>
          </a:p>
          <a:p>
            <a:r>
              <a:rPr lang="de-DE" dirty="0">
                <a:solidFill>
                  <a:srgbClr val="F8F8F2"/>
                </a:solidFill>
                <a:latin typeface="Menlo"/>
              </a:rPr>
              <a:t>	</a:t>
            </a:r>
            <a:r>
              <a:rPr lang="de-DE" dirty="0">
                <a:solidFill>
                  <a:srgbClr val="66D9EF"/>
                </a:solidFill>
                <a:latin typeface="Menlo"/>
              </a:rPr>
              <a:t>background-color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: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 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@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panel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-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inverse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-</a:t>
            </a:r>
            <a:r>
              <a:rPr lang="de-DE" dirty="0" err="1">
                <a:solidFill>
                  <a:srgbClr val="F8F8F2"/>
                </a:solidFill>
                <a:latin typeface="Menlo"/>
              </a:rPr>
              <a:t>bg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de-DE" dirty="0">
                <a:solidFill>
                  <a:srgbClr val="F8F8F2"/>
                </a:solidFill>
                <a:latin typeface="Menlo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42448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 Bootstrap LESS Dependency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Bootstrap dependency via Bower</a:t>
            </a:r>
          </a:p>
          <a:p>
            <a:r>
              <a:rPr lang="en-US" dirty="0" smtClean="0"/>
              <a:t>Install grunt-</a:t>
            </a:r>
            <a:r>
              <a:rPr lang="en-US" dirty="0" err="1" smtClean="0"/>
              <a:t>contrib</a:t>
            </a:r>
            <a:r>
              <a:rPr lang="en-US" dirty="0" smtClean="0"/>
              <a:t>-less task</a:t>
            </a:r>
          </a:p>
          <a:p>
            <a:r>
              <a:rPr lang="en-US" dirty="0"/>
              <a:t>Setup </a:t>
            </a:r>
            <a:r>
              <a:rPr lang="en-US" dirty="0" err="1" smtClean="0"/>
              <a:t>stylesheets</a:t>
            </a:r>
            <a:endParaRPr lang="en-US" dirty="0" smtClean="0"/>
          </a:p>
          <a:p>
            <a:r>
              <a:rPr lang="en-US" dirty="0" smtClean="0"/>
              <a:t>Configure grunt-</a:t>
            </a:r>
            <a:r>
              <a:rPr lang="en-US" dirty="0" err="1" smtClean="0"/>
              <a:t>contrib</a:t>
            </a:r>
            <a:r>
              <a:rPr lang="en-US" dirty="0" smtClean="0"/>
              <a:t>-less task</a:t>
            </a:r>
          </a:p>
          <a:p>
            <a:r>
              <a:rPr lang="en-US" dirty="0" smtClean="0"/>
              <a:t>Configure watch on LESS files</a:t>
            </a:r>
          </a:p>
        </p:txBody>
      </p:sp>
    </p:spTree>
    <p:extLst>
      <p:ext uri="{BB962C8B-B14F-4D97-AF65-F5344CB8AC3E}">
        <p14:creationId xmlns:p14="http://schemas.microsoft.com/office/powerpoint/2010/main" val="1135321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Bower Dependency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33878" y="2360913"/>
            <a:ext cx="58826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8F8F2"/>
                </a:solidFill>
                <a:latin typeface="Menlo"/>
              </a:rPr>
              <a:t>bower </a:t>
            </a:r>
            <a:r>
              <a:rPr lang="en-US">
                <a:solidFill>
                  <a:srgbClr val="F8F8F2"/>
                </a:solidFill>
                <a:latin typeface="Menlo"/>
              </a:rPr>
              <a:t>install </a:t>
            </a:r>
            <a:r>
              <a:rPr lang="en-US" smtClean="0">
                <a:solidFill>
                  <a:srgbClr val="F8F8F2"/>
                </a:solidFill>
                <a:latin typeface="Menlo"/>
              </a:rPr>
              <a:t>--</a:t>
            </a:r>
            <a:r>
              <a:rPr lang="en-US" smtClean="0">
                <a:solidFill>
                  <a:srgbClr val="F8F8F2"/>
                </a:solidFill>
                <a:latin typeface="Menlo"/>
              </a:rPr>
              <a:t>save 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bootstrap</a:t>
            </a:r>
          </a:p>
          <a:p>
            <a:r>
              <a:rPr lang="en-US" dirty="0">
                <a:solidFill>
                  <a:srgbClr val="75715E"/>
                </a:solidFill>
                <a:latin typeface="Menlo"/>
              </a:rPr>
              <a:t># </a:t>
            </a:r>
            <a:r>
              <a:rPr lang="en-US" dirty="0" smtClean="0">
                <a:solidFill>
                  <a:srgbClr val="75715E"/>
                </a:solidFill>
                <a:latin typeface="Menlo"/>
              </a:rPr>
              <a:t>Answer 1 to use the existing bootstrap version that the generator installed</a:t>
            </a:r>
            <a:endParaRPr lang="en-US" dirty="0">
              <a:solidFill>
                <a:srgbClr val="75715E"/>
              </a:solidFill>
              <a:latin typeface="Menlo"/>
            </a:endParaRPr>
          </a:p>
        </p:txBody>
      </p:sp>
    </p:spTree>
    <p:extLst>
      <p:ext uri="{BB962C8B-B14F-4D97-AF65-F5344CB8AC3E}">
        <p14:creationId xmlns:p14="http://schemas.microsoft.com/office/powerpoint/2010/main" val="2986081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Setup </a:t>
            </a:r>
            <a:r>
              <a:rPr lang="en-US" dirty="0" err="1" smtClean="0"/>
              <a:t>Stylesheets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button samples to </a:t>
            </a:r>
            <a:r>
              <a:rPr lang="en-US" dirty="0" err="1" smtClean="0"/>
              <a:t>myview.html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3024645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92672"/>
                </a:solidFill>
                <a:latin typeface="Menlo"/>
              </a:rPr>
              <a:t>&lt;p&gt;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&lt;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button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type=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"button"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class=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btn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btn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-default"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&gt;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Default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&lt;/button&gt;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92672"/>
                </a:solidFill>
                <a:latin typeface="Menlo"/>
              </a:rPr>
              <a:t>  &lt;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button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type=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"button"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class=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btn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btn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-primary"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&gt;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Primary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&lt;/button&gt;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92672"/>
                </a:solidFill>
                <a:latin typeface="Menlo"/>
              </a:rPr>
              <a:t>  &lt;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button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type=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"button"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class=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btn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btn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-success"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&gt;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Success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&lt;/button&gt;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92672"/>
                </a:solidFill>
                <a:latin typeface="Menlo"/>
              </a:rPr>
              <a:t>  &lt;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button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type=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"button"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class=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btn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btn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-info"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&gt;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Info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&lt;/button&gt;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92672"/>
                </a:solidFill>
                <a:latin typeface="Menlo"/>
              </a:rPr>
              <a:t>  &lt;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button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type=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"button"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class=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btn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btn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-warning"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&gt;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Warning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&lt;/button&gt;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92672"/>
                </a:solidFill>
                <a:latin typeface="Menlo"/>
              </a:rPr>
              <a:t>  &lt;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button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type=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"button"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class=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btn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btn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-danger"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&gt;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Danger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&lt;/button&gt;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92672"/>
                </a:solidFill>
                <a:latin typeface="Menlo"/>
              </a:rPr>
              <a:t>  &lt;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button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type=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"button"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class=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btn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btn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-link"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&gt;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Link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&lt;/button&gt;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92672"/>
                </a:solidFill>
                <a:latin typeface="Menlo"/>
              </a:rPr>
              <a:t>&lt;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/p&gt;</a:t>
            </a:r>
            <a:endParaRPr lang="en-US" dirty="0">
              <a:solidFill>
                <a:srgbClr val="F8F8F2"/>
              </a:solidFill>
              <a:latin typeface="Menlo"/>
            </a:endParaRPr>
          </a:p>
        </p:txBody>
      </p:sp>
    </p:spTree>
    <p:extLst>
      <p:ext uri="{BB962C8B-B14F-4D97-AF65-F5344CB8AC3E}">
        <p14:creationId xmlns:p14="http://schemas.microsoft.com/office/powerpoint/2010/main" val="1962705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Setup </a:t>
            </a:r>
            <a:r>
              <a:rPr lang="en-US" dirty="0" err="1" smtClean="0"/>
              <a:t>Stylesheets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</a:t>
            </a:r>
            <a:r>
              <a:rPr lang="en-US" dirty="0" err="1" smtClean="0"/>
              <a:t>app.less</a:t>
            </a:r>
            <a:r>
              <a:rPr lang="en-US" dirty="0" smtClean="0"/>
              <a:t> and </a:t>
            </a:r>
            <a:r>
              <a:rPr lang="en-US" dirty="0" err="1" smtClean="0"/>
              <a:t>variables.less</a:t>
            </a:r>
            <a:r>
              <a:rPr lang="en-US" dirty="0" smtClean="0"/>
              <a:t> within app/styles folder</a:t>
            </a:r>
          </a:p>
          <a:p>
            <a:r>
              <a:rPr lang="en-US" dirty="0" smtClean="0"/>
              <a:t>Import bootstrap </a:t>
            </a:r>
            <a:r>
              <a:rPr lang="en-US" dirty="0" err="1" smtClean="0"/>
              <a:t>stylesheets</a:t>
            </a:r>
            <a:r>
              <a:rPr lang="en-US" dirty="0" smtClean="0"/>
              <a:t> and our custom </a:t>
            </a:r>
            <a:r>
              <a:rPr lang="en-US" dirty="0" err="1" smtClean="0"/>
              <a:t>variables.less</a:t>
            </a:r>
            <a:r>
              <a:rPr lang="en-US" dirty="0" smtClean="0"/>
              <a:t> into </a:t>
            </a:r>
            <a:r>
              <a:rPr lang="en-US" dirty="0" err="1" smtClean="0"/>
              <a:t>main.less</a:t>
            </a:r>
            <a:endParaRPr lang="en-US" dirty="0" smtClean="0"/>
          </a:p>
          <a:p>
            <a:r>
              <a:rPr lang="en-US" dirty="0" smtClean="0"/>
              <a:t>Importing individual components allows us to override the LESS variables, and also only chose the necessary pieces (i.e. grid, buttons, etc.)</a:t>
            </a: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67977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314561" y="130572"/>
            <a:ext cx="4925861" cy="6617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// Core variables and </a:t>
            </a:r>
            <a:r>
              <a:rPr lang="en-US" sz="800" dirty="0" err="1">
                <a:solidFill>
                  <a:srgbClr val="75715E"/>
                </a:solidFill>
                <a:latin typeface="Menlo"/>
              </a:rPr>
              <a:t>mixins</a:t>
            </a:r>
            <a:endParaRPr lang="en-US" sz="800" dirty="0">
              <a:solidFill>
                <a:srgbClr val="75715E"/>
              </a:solidFill>
              <a:latin typeface="Menlo"/>
            </a:endParaRP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variables.less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mixins.less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endParaRPr lang="en-US" sz="800" dirty="0">
              <a:solidFill>
                <a:srgbClr val="F8F8F2"/>
              </a:solidFill>
              <a:latin typeface="Menlo"/>
            </a:endParaRP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// Our custom variables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variables.less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endParaRPr lang="en-US" sz="800" dirty="0">
              <a:solidFill>
                <a:srgbClr val="F8F8F2"/>
              </a:solidFill>
              <a:latin typeface="Menlo"/>
            </a:endParaRP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// Reset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normalize.less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print.less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 smtClean="0">
                <a:solidFill>
                  <a:srgbClr val="F8F8F2"/>
                </a:solidFill>
                <a:latin typeface="Menlo"/>
              </a:rPr>
              <a:t>;</a:t>
            </a:r>
          </a:p>
          <a:p>
            <a:endParaRPr lang="en-US" sz="800" dirty="0">
              <a:solidFill>
                <a:srgbClr val="F8F8F2"/>
              </a:solidFill>
              <a:latin typeface="Menlo"/>
            </a:endParaRP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// Core CSS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scaffolding.less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type.less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code.less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grid.less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tables.less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forms.less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buttons.less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endParaRPr lang="en-US" sz="800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// Components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/bootstrap/less/component-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animations.less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glyphicons.less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dropdowns.less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/bootstrap/less/button-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groups.less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/bootstrap/less/input-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groups.less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navs.less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navbar.less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breadcrumbs.less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/</a:t>
            </a:r>
            <a:r>
              <a:rPr lang="en-US" sz="800" dirty="0" err="1" smtClean="0">
                <a:solidFill>
                  <a:srgbClr val="E6DB74"/>
                </a:solidFill>
                <a:latin typeface="Menlo"/>
              </a:rPr>
              <a:t>pagination.less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/</a:t>
            </a:r>
            <a:r>
              <a:rPr lang="en-US" sz="800" dirty="0" err="1" smtClean="0">
                <a:solidFill>
                  <a:srgbClr val="E6DB74"/>
                </a:solidFill>
                <a:latin typeface="Menlo"/>
              </a:rPr>
              <a:t>pager.less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/</a:t>
            </a:r>
            <a:r>
              <a:rPr lang="en-US" sz="800" dirty="0" err="1" smtClean="0">
                <a:solidFill>
                  <a:srgbClr val="E6DB74"/>
                </a:solidFill>
                <a:latin typeface="Menlo"/>
              </a:rPr>
              <a:t>labels.less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/</a:t>
            </a:r>
            <a:r>
              <a:rPr lang="en-US" sz="800" dirty="0" err="1" smtClean="0">
                <a:solidFill>
                  <a:srgbClr val="E6DB74"/>
                </a:solidFill>
                <a:latin typeface="Menlo"/>
              </a:rPr>
              <a:t>badges.less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/</a:t>
            </a:r>
            <a:r>
              <a:rPr lang="en-US" sz="800" dirty="0" err="1" smtClean="0">
                <a:solidFill>
                  <a:srgbClr val="E6DB74"/>
                </a:solidFill>
                <a:latin typeface="Menlo"/>
              </a:rPr>
              <a:t>jumbotron.less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thumbnails.less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/</a:t>
            </a:r>
            <a:r>
              <a:rPr lang="en-US" sz="800" dirty="0" err="1" smtClean="0">
                <a:solidFill>
                  <a:srgbClr val="E6DB74"/>
                </a:solidFill>
                <a:latin typeface="Menlo"/>
              </a:rPr>
              <a:t>alerts.less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/progress-</a:t>
            </a:r>
            <a:r>
              <a:rPr lang="en-US" sz="800" dirty="0" err="1" smtClean="0">
                <a:solidFill>
                  <a:srgbClr val="E6DB74"/>
                </a:solidFill>
                <a:latin typeface="Menlo"/>
              </a:rPr>
              <a:t>bars.less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/</a:t>
            </a:r>
            <a:r>
              <a:rPr lang="en-US" sz="800" dirty="0" err="1" smtClean="0">
                <a:solidFill>
                  <a:srgbClr val="E6DB74"/>
                </a:solidFill>
                <a:latin typeface="Menlo"/>
              </a:rPr>
              <a:t>media.less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/list-</a:t>
            </a:r>
            <a:r>
              <a:rPr lang="en-US" sz="800" dirty="0" err="1" smtClean="0">
                <a:solidFill>
                  <a:srgbClr val="E6DB74"/>
                </a:solidFill>
                <a:latin typeface="Menlo"/>
              </a:rPr>
              <a:t>group.less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/</a:t>
            </a:r>
            <a:r>
              <a:rPr lang="en-US" sz="800" dirty="0" err="1" smtClean="0">
                <a:solidFill>
                  <a:srgbClr val="E6DB74"/>
                </a:solidFill>
                <a:latin typeface="Menlo"/>
              </a:rPr>
              <a:t>panels.less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/</a:t>
            </a:r>
            <a:r>
              <a:rPr lang="en-US" sz="800" dirty="0" err="1" smtClean="0">
                <a:solidFill>
                  <a:srgbClr val="E6DB74"/>
                </a:solidFill>
                <a:latin typeface="Menlo"/>
              </a:rPr>
              <a:t>wells.less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/</a:t>
            </a:r>
            <a:r>
              <a:rPr lang="en-US" sz="800" dirty="0" err="1" smtClean="0">
                <a:solidFill>
                  <a:srgbClr val="E6DB74"/>
                </a:solidFill>
                <a:latin typeface="Menlo"/>
              </a:rPr>
              <a:t>close.less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 smtClean="0">
                <a:solidFill>
                  <a:srgbClr val="F8F8F2"/>
                </a:solidFill>
                <a:latin typeface="Menlo"/>
              </a:rPr>
              <a:t>;</a:t>
            </a:r>
          </a:p>
          <a:p>
            <a:endParaRPr lang="en-US" sz="800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// </a:t>
            </a:r>
            <a:r>
              <a:rPr lang="en-US" sz="800" dirty="0" smtClean="0">
                <a:solidFill>
                  <a:srgbClr val="75715E"/>
                </a:solidFill>
                <a:latin typeface="Menlo"/>
              </a:rPr>
              <a:t>Components w/ JavaScript</a:t>
            </a:r>
            <a:endParaRPr lang="en-US" sz="800" dirty="0">
              <a:solidFill>
                <a:srgbClr val="F8F8F2"/>
              </a:solidFill>
              <a:latin typeface="Menlo"/>
            </a:endParaRP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/</a:t>
            </a:r>
            <a:r>
              <a:rPr lang="en-US" sz="800" dirty="0" err="1" smtClean="0">
                <a:solidFill>
                  <a:srgbClr val="E6DB74"/>
                </a:solidFill>
                <a:latin typeface="Menlo"/>
              </a:rPr>
              <a:t>modals.less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 smtClean="0">
                <a:solidFill>
                  <a:srgbClr val="F8F8F2"/>
                </a:solidFill>
                <a:latin typeface="Menlo"/>
              </a:rPr>
              <a:t>;</a:t>
            </a:r>
            <a:r>
              <a:rPr lang="en-US" sz="800" dirty="0">
                <a:solidFill>
                  <a:srgbClr val="75715E"/>
                </a:solidFill>
                <a:latin typeface="Menlo"/>
              </a:rPr>
              <a:t> </a:t>
            </a:r>
            <a:endParaRPr lang="en-US" sz="800" dirty="0" smtClean="0">
              <a:solidFill>
                <a:srgbClr val="75715E"/>
              </a:solidFill>
              <a:latin typeface="Menlo"/>
            </a:endParaRPr>
          </a:p>
          <a:p>
            <a:r>
              <a:rPr lang="en-US" sz="800" dirty="0" smtClean="0">
                <a:solidFill>
                  <a:srgbClr val="75715E"/>
                </a:solidFill>
                <a:latin typeface="Menlo"/>
              </a:rPr>
              <a:t>@</a:t>
            </a:r>
            <a:r>
              <a:rPr lang="en-US" sz="800" dirty="0">
                <a:solidFill>
                  <a:srgbClr val="75715E"/>
                </a:solidFill>
                <a:latin typeface="Menlo"/>
              </a:rPr>
              <a:t>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/</a:t>
            </a:r>
            <a:r>
              <a:rPr lang="en-US" sz="800" dirty="0" err="1" smtClean="0">
                <a:solidFill>
                  <a:srgbClr val="E6DB74"/>
                </a:solidFill>
                <a:latin typeface="Menlo"/>
              </a:rPr>
              <a:t>tooltip.less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/</a:t>
            </a:r>
            <a:r>
              <a:rPr lang="en-US" sz="800" dirty="0" err="1" smtClean="0">
                <a:solidFill>
                  <a:srgbClr val="E6DB74"/>
                </a:solidFill>
                <a:latin typeface="Menlo"/>
              </a:rPr>
              <a:t>popovers.less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/</a:t>
            </a:r>
            <a:r>
              <a:rPr lang="en-US" sz="800" dirty="0" err="1" smtClean="0">
                <a:solidFill>
                  <a:srgbClr val="E6DB74"/>
                </a:solidFill>
                <a:latin typeface="Menlo"/>
              </a:rPr>
              <a:t>carousel.less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</a:p>
          <a:p>
            <a:endParaRPr lang="en-US" sz="800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// </a:t>
            </a:r>
            <a:r>
              <a:rPr lang="en-US" sz="800" dirty="0" smtClean="0">
                <a:solidFill>
                  <a:srgbClr val="75715E"/>
                </a:solidFill>
                <a:latin typeface="Menlo"/>
              </a:rPr>
              <a:t>Utility Classes</a:t>
            </a:r>
            <a:endParaRPr lang="en-US" sz="800" dirty="0">
              <a:solidFill>
                <a:srgbClr val="F8F8F2"/>
              </a:solidFill>
              <a:latin typeface="Menlo"/>
            </a:endParaRP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/</a:t>
            </a:r>
            <a:r>
              <a:rPr lang="en-US" sz="800" dirty="0" err="1" smtClean="0">
                <a:solidFill>
                  <a:srgbClr val="E6DB74"/>
                </a:solidFill>
                <a:latin typeface="Menlo"/>
              </a:rPr>
              <a:t>utilities.less</a:t>
            </a:r>
            <a:r>
              <a:rPr lang="en-US" sz="800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;</a:t>
            </a:r>
            <a:r>
              <a:rPr lang="en-US" sz="800" dirty="0">
                <a:solidFill>
                  <a:srgbClr val="75715E"/>
                </a:solidFill>
                <a:latin typeface="Menlo"/>
              </a:rPr>
              <a:t> </a:t>
            </a:r>
          </a:p>
          <a:p>
            <a:r>
              <a:rPr lang="en-US" sz="800" dirty="0">
                <a:solidFill>
                  <a:srgbClr val="75715E"/>
                </a:solidFill>
                <a:latin typeface="Menlo"/>
              </a:rPr>
              <a:t>@import</a:t>
            </a:r>
            <a:r>
              <a:rPr lang="en-US" sz="8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"../</a:t>
            </a:r>
            <a:r>
              <a:rPr lang="en-US" sz="800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/bootstrap/less/responsive-</a:t>
            </a:r>
            <a:r>
              <a:rPr lang="en-US" sz="800" dirty="0" err="1" smtClean="0">
                <a:solidFill>
                  <a:srgbClr val="E6DB74"/>
                </a:solidFill>
                <a:latin typeface="Menlo"/>
              </a:rPr>
              <a:t>utilities.less</a:t>
            </a:r>
            <a:r>
              <a:rPr lang="en-US" sz="8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800" dirty="0" smtClean="0">
                <a:solidFill>
                  <a:srgbClr val="F8F8F2"/>
                </a:solidFill>
                <a:latin typeface="Menlo"/>
              </a:rPr>
              <a:t>;</a:t>
            </a:r>
            <a:endParaRPr lang="en-US" sz="800" dirty="0">
              <a:solidFill>
                <a:srgbClr val="F8F8F2"/>
              </a:solidFill>
              <a:latin typeface="Menlo"/>
            </a:endParaRPr>
          </a:p>
        </p:txBody>
      </p:sp>
    </p:spTree>
    <p:extLst>
      <p:ext uri="{BB962C8B-B14F-4D97-AF65-F5344CB8AC3E}">
        <p14:creationId xmlns:p14="http://schemas.microsoft.com/office/powerpoint/2010/main" val="77493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Install grunt-</a:t>
            </a:r>
            <a:r>
              <a:rPr lang="en-US" dirty="0" err="1" smtClean="0"/>
              <a:t>contrib</a:t>
            </a:r>
            <a:r>
              <a:rPr lang="en-US" dirty="0" smtClean="0"/>
              <a:t>-less Task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99557" y="1869141"/>
            <a:ext cx="58483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8F8F2"/>
                </a:solidFill>
                <a:latin typeface="Menlo"/>
              </a:rPr>
              <a:t>npm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install --save-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dev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grunt-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contrib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-less</a:t>
            </a:r>
          </a:p>
        </p:txBody>
      </p:sp>
    </p:spTree>
    <p:extLst>
      <p:ext uri="{BB962C8B-B14F-4D97-AF65-F5344CB8AC3E}">
        <p14:creationId xmlns:p14="http://schemas.microsoft.com/office/powerpoint/2010/main" val="1748997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Configure grunt-</a:t>
            </a:r>
            <a:r>
              <a:rPr lang="en-US" dirty="0" err="1" smtClean="0"/>
              <a:t>contrib</a:t>
            </a:r>
            <a:r>
              <a:rPr lang="en-US" dirty="0" smtClean="0"/>
              <a:t>-less Task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00425" y="1919615"/>
            <a:ext cx="834028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rgbClr val="A6E22E"/>
                </a:solidFill>
                <a:latin typeface="Menlo"/>
              </a:rPr>
              <a:t>grunt</a:t>
            </a:r>
            <a:r>
              <a:rPr lang="en-US" dirty="0" err="1" smtClean="0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 smtClean="0">
                <a:solidFill>
                  <a:srgbClr val="A6E22E"/>
                </a:solidFill>
                <a:latin typeface="Menlo"/>
              </a:rPr>
              <a:t>initConfig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{</a:t>
            </a:r>
            <a:endParaRPr lang="tr-TR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 smtClean="0">
                <a:solidFill>
                  <a:srgbClr val="A6E22E"/>
                </a:solidFill>
                <a:latin typeface="Menlo"/>
              </a:rPr>
              <a:t>less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: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 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build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: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{</a:t>
            </a: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   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files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: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{</a:t>
            </a: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     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".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tmp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/styles/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app.css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: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"&lt;%= 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yeoman.app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 %&gt;/styles/</a:t>
            </a:r>
            <a:r>
              <a:rPr lang="en-US" dirty="0" err="1" smtClean="0">
                <a:solidFill>
                  <a:srgbClr val="E6DB74"/>
                </a:solidFill>
                <a:latin typeface="Menlo"/>
              </a:rPr>
              <a:t>app.less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    }</a:t>
            </a: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}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}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,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...</a:t>
            </a: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});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99781" y="5815575"/>
            <a:ext cx="4909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8F8F2"/>
                </a:solidFill>
                <a:latin typeface="Menlo"/>
              </a:rPr>
              <a:t>grunt 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less </a:t>
            </a:r>
          </a:p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enlo"/>
              </a:rPr>
              <a:t># same as running grunt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enlo"/>
              </a:rPr>
              <a:t>less:build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Menlo"/>
            </a:endParaRPr>
          </a:p>
        </p:txBody>
      </p:sp>
    </p:spTree>
    <p:extLst>
      <p:ext uri="{BB962C8B-B14F-4D97-AF65-F5344CB8AC3E}">
        <p14:creationId xmlns:p14="http://schemas.microsoft.com/office/powerpoint/2010/main" val="2267112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Configure Watch Task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80936" y="2029524"/>
            <a:ext cx="736782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dirty="0" err="1" smtClean="0">
                <a:solidFill>
                  <a:srgbClr val="A6E22E"/>
                </a:solidFill>
                <a:latin typeface="Menlo"/>
              </a:rPr>
              <a:t>watch</a:t>
            </a:r>
            <a:r>
              <a:rPr lang="nl-NL" dirty="0">
                <a:solidFill>
                  <a:srgbClr val="F92672"/>
                </a:solidFill>
                <a:latin typeface="Menlo"/>
              </a:rPr>
              <a:t>:</a:t>
            </a:r>
            <a:r>
              <a:rPr lang="nl-NL" dirty="0">
                <a:solidFill>
                  <a:srgbClr val="F8F8F2"/>
                </a:solidFill>
                <a:latin typeface="Menlo"/>
              </a:rPr>
              <a:t> {</a:t>
            </a:r>
          </a:p>
          <a:p>
            <a:r>
              <a:rPr lang="en-US" dirty="0" smtClean="0">
                <a:solidFill>
                  <a:srgbClr val="A6E22E"/>
                </a:solidFill>
                <a:latin typeface="Menlo"/>
              </a:rPr>
              <a:t>  less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: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{</a:t>
            </a:r>
          </a:p>
          <a:p>
            <a:r>
              <a:rPr lang="tr-TR" dirty="0">
                <a:solidFill>
                  <a:srgbClr val="F8F8F2"/>
                </a:solidFill>
                <a:latin typeface="Menlo"/>
              </a:rPr>
              <a:t>   </a:t>
            </a:r>
            <a:r>
              <a:rPr lang="tr-TR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tr-TR" dirty="0" err="1" smtClean="0">
                <a:solidFill>
                  <a:srgbClr val="A6E22E"/>
                </a:solidFill>
                <a:latin typeface="Menlo"/>
              </a:rPr>
              <a:t>files</a:t>
            </a:r>
            <a:r>
              <a:rPr lang="tr-TR" dirty="0">
                <a:solidFill>
                  <a:srgbClr val="F92672"/>
                </a:solidFill>
                <a:latin typeface="Menlo"/>
              </a:rPr>
              <a:t>: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 [</a:t>
            </a:r>
            <a:r>
              <a:rPr lang="tr-TR" dirty="0">
                <a:solidFill>
                  <a:srgbClr val="E6DB74"/>
                </a:solidFill>
                <a:latin typeface="Menlo"/>
              </a:rPr>
              <a:t>'&lt;%= </a:t>
            </a:r>
            <a:r>
              <a:rPr lang="tr-TR" dirty="0" err="1">
                <a:solidFill>
                  <a:srgbClr val="E6DB74"/>
                </a:solidFill>
                <a:latin typeface="Menlo"/>
              </a:rPr>
              <a:t>yeoman.app</a:t>
            </a:r>
            <a:r>
              <a:rPr lang="tr-TR" dirty="0">
                <a:solidFill>
                  <a:srgbClr val="E6DB74"/>
                </a:solidFill>
                <a:latin typeface="Menlo"/>
              </a:rPr>
              <a:t> %&gt;/</a:t>
            </a:r>
            <a:r>
              <a:rPr lang="tr-TR" dirty="0" err="1">
                <a:solidFill>
                  <a:srgbClr val="E6DB74"/>
                </a:solidFill>
                <a:latin typeface="Menlo"/>
              </a:rPr>
              <a:t>styles</a:t>
            </a:r>
            <a:r>
              <a:rPr lang="tr-TR" dirty="0">
                <a:solidFill>
                  <a:srgbClr val="E6DB74"/>
                </a:solidFill>
                <a:latin typeface="Menlo"/>
              </a:rPr>
              <a:t>/{,*/}*.</a:t>
            </a:r>
            <a:r>
              <a:rPr lang="tr-TR" dirty="0" err="1">
                <a:solidFill>
                  <a:srgbClr val="E6DB74"/>
                </a:solidFill>
                <a:latin typeface="Menlo"/>
              </a:rPr>
              <a:t>less</a:t>
            </a:r>
            <a:r>
              <a:rPr lang="tr-TR" dirty="0">
                <a:solidFill>
                  <a:srgbClr val="E6DB74"/>
                </a:solidFill>
                <a:latin typeface="Menlo"/>
              </a:rPr>
              <a:t>'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],</a:t>
            </a:r>
          </a:p>
          <a:p>
            <a:r>
              <a:rPr lang="tr-TR" dirty="0">
                <a:solidFill>
                  <a:srgbClr val="F8F8F2"/>
                </a:solidFill>
                <a:latin typeface="Menlo"/>
              </a:rPr>
              <a:t>    </a:t>
            </a:r>
            <a:r>
              <a:rPr lang="tr-TR" dirty="0" err="1" smtClean="0">
                <a:solidFill>
                  <a:srgbClr val="A6E22E"/>
                </a:solidFill>
                <a:latin typeface="Menlo"/>
              </a:rPr>
              <a:t>tasks</a:t>
            </a:r>
            <a:r>
              <a:rPr lang="tr-TR" dirty="0">
                <a:solidFill>
                  <a:srgbClr val="F92672"/>
                </a:solidFill>
                <a:latin typeface="Menlo"/>
              </a:rPr>
              <a:t>: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 [</a:t>
            </a:r>
            <a:r>
              <a:rPr lang="tr-TR" dirty="0">
                <a:solidFill>
                  <a:srgbClr val="E6DB74"/>
                </a:solidFill>
                <a:latin typeface="Menlo"/>
              </a:rPr>
              <a:t>'</a:t>
            </a:r>
            <a:r>
              <a:rPr lang="tr-TR" dirty="0" err="1">
                <a:solidFill>
                  <a:srgbClr val="E6DB74"/>
                </a:solidFill>
                <a:latin typeface="Menlo"/>
              </a:rPr>
              <a:t>less</a:t>
            </a:r>
            <a:r>
              <a:rPr lang="tr-TR" dirty="0">
                <a:solidFill>
                  <a:srgbClr val="E6DB74"/>
                </a:solidFill>
                <a:latin typeface="Menlo"/>
              </a:rPr>
              <a:t>'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]</a:t>
            </a:r>
          </a:p>
          <a:p>
            <a:r>
              <a:rPr lang="tr-TR" dirty="0">
                <a:solidFill>
                  <a:srgbClr val="F8F8F2"/>
                </a:solidFill>
                <a:latin typeface="Menlo"/>
              </a:rPr>
              <a:t>  </a:t>
            </a:r>
            <a:r>
              <a:rPr lang="tr-TR" dirty="0" smtClean="0">
                <a:solidFill>
                  <a:srgbClr val="F8F8F2"/>
                </a:solidFill>
                <a:latin typeface="Menlo"/>
              </a:rPr>
              <a:t>},</a:t>
            </a:r>
          </a:p>
          <a:p>
            <a:r>
              <a:rPr lang="tr-TR" dirty="0">
                <a:solidFill>
                  <a:srgbClr val="F8F8F2"/>
                </a:solidFill>
                <a:latin typeface="Menlo"/>
              </a:rPr>
              <a:t> </a:t>
            </a:r>
            <a:r>
              <a:rPr lang="tr-TR" dirty="0" smtClean="0">
                <a:solidFill>
                  <a:srgbClr val="F8F8F2"/>
                </a:solidFill>
                <a:latin typeface="Menlo"/>
              </a:rPr>
              <a:t> ...</a:t>
            </a:r>
          </a:p>
          <a:p>
            <a:r>
              <a:rPr lang="tr-TR" dirty="0">
                <a:solidFill>
                  <a:srgbClr val="F8F8F2"/>
                </a:solidFill>
                <a:latin typeface="Menlo"/>
              </a:rPr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097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Configure concurrent task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0" y="1528143"/>
            <a:ext cx="4572000" cy="45243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concurrent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: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 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server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: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[</a:t>
            </a:r>
          </a:p>
          <a:p>
            <a:r>
              <a:rPr lang="tr-TR" dirty="0">
                <a:solidFill>
                  <a:srgbClr val="F8F8F2"/>
                </a:solidFill>
                <a:latin typeface="Menlo"/>
              </a:rPr>
              <a:t>        </a:t>
            </a:r>
            <a:r>
              <a:rPr lang="tr-TR" dirty="0">
                <a:solidFill>
                  <a:srgbClr val="E6DB74"/>
                </a:solidFill>
                <a:latin typeface="Menlo"/>
              </a:rPr>
              <a:t>'</a:t>
            </a:r>
            <a:r>
              <a:rPr lang="tr-TR" dirty="0" err="1">
                <a:solidFill>
                  <a:srgbClr val="E6DB74"/>
                </a:solidFill>
                <a:latin typeface="Menlo"/>
              </a:rPr>
              <a:t>copy:styles</a:t>
            </a:r>
            <a:r>
              <a:rPr lang="tr-TR" dirty="0">
                <a:solidFill>
                  <a:srgbClr val="E6DB74"/>
                </a:solidFill>
                <a:latin typeface="Menlo"/>
              </a:rPr>
              <a:t>'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tr-TR" dirty="0">
                <a:solidFill>
                  <a:srgbClr val="F8F8F2"/>
                </a:solidFill>
                <a:latin typeface="Menlo"/>
              </a:rPr>
              <a:t>        </a:t>
            </a:r>
            <a:r>
              <a:rPr lang="tr-TR" dirty="0">
                <a:solidFill>
                  <a:srgbClr val="E6DB74"/>
                </a:solidFill>
                <a:latin typeface="Menlo"/>
              </a:rPr>
              <a:t>'</a:t>
            </a:r>
            <a:r>
              <a:rPr lang="tr-TR" dirty="0" err="1" smtClean="0">
                <a:solidFill>
                  <a:srgbClr val="E6DB74"/>
                </a:solidFill>
                <a:latin typeface="Menlo"/>
              </a:rPr>
              <a:t>less</a:t>
            </a:r>
            <a:r>
              <a:rPr lang="tr-TR" dirty="0" smtClean="0">
                <a:solidFill>
                  <a:srgbClr val="E6DB74"/>
                </a:solidFill>
                <a:latin typeface="Menlo"/>
              </a:rPr>
              <a:t>’</a:t>
            </a:r>
            <a:endParaRPr lang="tr-TR" dirty="0">
              <a:solidFill>
                <a:srgbClr val="F8F8F2"/>
              </a:solidFill>
              <a:latin typeface="Menlo"/>
            </a:endParaRPr>
          </a:p>
          <a:p>
            <a:r>
              <a:rPr lang="sv-SE" dirty="0" smtClean="0">
                <a:solidFill>
                  <a:srgbClr val="F8F8F2"/>
                </a:solidFill>
                <a:latin typeface="Menlo"/>
              </a:rPr>
              <a:t>      ]</a:t>
            </a:r>
            <a:r>
              <a:rPr lang="sv-SE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sv-SE" dirty="0">
                <a:solidFill>
                  <a:srgbClr val="F8F8F2"/>
                </a:solidFill>
                <a:latin typeface="Menlo"/>
              </a:rPr>
              <a:t>      </a:t>
            </a:r>
            <a:r>
              <a:rPr lang="sv-SE" dirty="0">
                <a:solidFill>
                  <a:srgbClr val="A6E22E"/>
                </a:solidFill>
                <a:latin typeface="Menlo"/>
              </a:rPr>
              <a:t>test</a:t>
            </a:r>
            <a:r>
              <a:rPr lang="sv-SE" dirty="0">
                <a:solidFill>
                  <a:srgbClr val="F92672"/>
                </a:solidFill>
                <a:latin typeface="Menlo"/>
              </a:rPr>
              <a:t>:</a:t>
            </a:r>
            <a:r>
              <a:rPr lang="sv-SE" dirty="0">
                <a:solidFill>
                  <a:srgbClr val="F8F8F2"/>
                </a:solidFill>
                <a:latin typeface="Menlo"/>
              </a:rPr>
              <a:t> [</a:t>
            </a:r>
          </a:p>
          <a:p>
            <a:r>
              <a:rPr lang="tr-TR" dirty="0">
                <a:solidFill>
                  <a:srgbClr val="F8F8F2"/>
                </a:solidFill>
                <a:latin typeface="Menlo"/>
              </a:rPr>
              <a:t>        </a:t>
            </a:r>
            <a:r>
              <a:rPr lang="tr-TR" dirty="0">
                <a:solidFill>
                  <a:srgbClr val="E6DB74"/>
                </a:solidFill>
                <a:latin typeface="Menlo"/>
              </a:rPr>
              <a:t>'</a:t>
            </a:r>
            <a:r>
              <a:rPr lang="tr-TR" dirty="0" err="1">
                <a:solidFill>
                  <a:srgbClr val="E6DB74"/>
                </a:solidFill>
                <a:latin typeface="Menlo"/>
              </a:rPr>
              <a:t>copy:styles</a:t>
            </a:r>
            <a:r>
              <a:rPr lang="tr-TR" dirty="0">
                <a:solidFill>
                  <a:srgbClr val="E6DB74"/>
                </a:solidFill>
                <a:latin typeface="Menlo"/>
              </a:rPr>
              <a:t>'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tr-TR" dirty="0">
                <a:solidFill>
                  <a:srgbClr val="F8F8F2"/>
                </a:solidFill>
                <a:latin typeface="Menlo"/>
              </a:rPr>
              <a:t>        </a:t>
            </a:r>
            <a:r>
              <a:rPr lang="tr-TR" dirty="0">
                <a:solidFill>
                  <a:srgbClr val="E6DB74"/>
                </a:solidFill>
                <a:latin typeface="Menlo"/>
              </a:rPr>
              <a:t>'</a:t>
            </a:r>
            <a:r>
              <a:rPr lang="tr-TR" dirty="0" err="1" smtClean="0">
                <a:solidFill>
                  <a:srgbClr val="E6DB74"/>
                </a:solidFill>
                <a:latin typeface="Menlo"/>
              </a:rPr>
              <a:t>less</a:t>
            </a:r>
            <a:r>
              <a:rPr lang="tr-TR" dirty="0" smtClean="0">
                <a:solidFill>
                  <a:srgbClr val="E6DB74"/>
                </a:solidFill>
                <a:latin typeface="Menlo"/>
              </a:rPr>
              <a:t>’</a:t>
            </a:r>
            <a:endParaRPr lang="sv-SE" dirty="0">
              <a:solidFill>
                <a:srgbClr val="F8F8F2"/>
              </a:solidFill>
              <a:latin typeface="Menlo"/>
            </a:endParaRPr>
          </a:p>
          <a:p>
            <a:r>
              <a:rPr lang="sv-SE" dirty="0">
                <a:solidFill>
                  <a:srgbClr val="F8F8F2"/>
                </a:solidFill>
                <a:latin typeface="Menlo"/>
              </a:rPr>
              <a:t>      ],</a:t>
            </a:r>
          </a:p>
          <a:p>
            <a:r>
              <a:rPr lang="sv-SE" dirty="0">
                <a:solidFill>
                  <a:srgbClr val="F8F8F2"/>
                </a:solidFill>
                <a:latin typeface="Menlo"/>
              </a:rPr>
              <a:t>      </a:t>
            </a:r>
            <a:r>
              <a:rPr lang="sv-SE" dirty="0" err="1">
                <a:solidFill>
                  <a:srgbClr val="A6E22E"/>
                </a:solidFill>
                <a:latin typeface="Menlo"/>
              </a:rPr>
              <a:t>dist</a:t>
            </a:r>
            <a:r>
              <a:rPr lang="sv-SE" dirty="0">
                <a:solidFill>
                  <a:srgbClr val="F92672"/>
                </a:solidFill>
                <a:latin typeface="Menlo"/>
              </a:rPr>
              <a:t>:</a:t>
            </a:r>
            <a:r>
              <a:rPr lang="sv-SE" dirty="0">
                <a:solidFill>
                  <a:srgbClr val="F8F8F2"/>
                </a:solidFill>
                <a:latin typeface="Menlo"/>
              </a:rPr>
              <a:t> [</a:t>
            </a:r>
          </a:p>
          <a:p>
            <a:r>
              <a:rPr lang="tr-TR" dirty="0">
                <a:solidFill>
                  <a:srgbClr val="F8F8F2"/>
                </a:solidFill>
                <a:latin typeface="Menlo"/>
              </a:rPr>
              <a:t>        </a:t>
            </a:r>
            <a:r>
              <a:rPr lang="tr-TR" dirty="0">
                <a:solidFill>
                  <a:srgbClr val="E6DB74"/>
                </a:solidFill>
                <a:latin typeface="Menlo"/>
              </a:rPr>
              <a:t>'</a:t>
            </a:r>
            <a:r>
              <a:rPr lang="tr-TR" dirty="0" err="1">
                <a:solidFill>
                  <a:srgbClr val="E6DB74"/>
                </a:solidFill>
                <a:latin typeface="Menlo"/>
              </a:rPr>
              <a:t>copy:styles</a:t>
            </a:r>
            <a:r>
              <a:rPr lang="tr-TR" dirty="0">
                <a:solidFill>
                  <a:srgbClr val="E6DB74"/>
                </a:solidFill>
                <a:latin typeface="Menlo"/>
              </a:rPr>
              <a:t>'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tr-TR" dirty="0">
                <a:solidFill>
                  <a:srgbClr val="F8F8F2"/>
                </a:solidFill>
                <a:latin typeface="Menlo"/>
              </a:rPr>
              <a:t>        </a:t>
            </a:r>
            <a:r>
              <a:rPr lang="tr-TR" dirty="0">
                <a:solidFill>
                  <a:srgbClr val="E6DB74"/>
                </a:solidFill>
                <a:latin typeface="Menlo"/>
              </a:rPr>
              <a:t>'</a:t>
            </a:r>
            <a:r>
              <a:rPr lang="tr-TR" dirty="0" err="1">
                <a:solidFill>
                  <a:srgbClr val="E6DB74"/>
                </a:solidFill>
                <a:latin typeface="Menlo"/>
              </a:rPr>
              <a:t>less</a:t>
            </a:r>
            <a:r>
              <a:rPr lang="tr-TR" dirty="0">
                <a:solidFill>
                  <a:srgbClr val="E6DB74"/>
                </a:solidFill>
                <a:latin typeface="Menlo"/>
              </a:rPr>
              <a:t>'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fr-FR" dirty="0" smtClean="0">
                <a:solidFill>
                  <a:srgbClr val="E6DB74"/>
                </a:solidFill>
                <a:latin typeface="Menlo"/>
              </a:rPr>
              <a:t>        '</a:t>
            </a:r>
            <a:r>
              <a:rPr lang="fr-FR" dirty="0" err="1">
                <a:solidFill>
                  <a:srgbClr val="E6DB74"/>
                </a:solidFill>
                <a:latin typeface="Menlo"/>
              </a:rPr>
              <a:t>imagemin</a:t>
            </a:r>
            <a:r>
              <a:rPr lang="fr-FR" dirty="0">
                <a:solidFill>
                  <a:srgbClr val="E6DB74"/>
                </a:solidFill>
                <a:latin typeface="Menlo"/>
              </a:rPr>
              <a:t>'</a:t>
            </a:r>
            <a:r>
              <a:rPr lang="fr-FR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pl-PL" dirty="0">
                <a:solidFill>
                  <a:srgbClr val="F8F8F2"/>
                </a:solidFill>
                <a:latin typeface="Menlo"/>
              </a:rPr>
              <a:t>        </a:t>
            </a:r>
            <a:r>
              <a:rPr lang="pl-PL" dirty="0">
                <a:solidFill>
                  <a:srgbClr val="E6DB74"/>
                </a:solidFill>
                <a:latin typeface="Menlo"/>
              </a:rPr>
              <a:t>'</a:t>
            </a:r>
            <a:r>
              <a:rPr lang="pl-PL" dirty="0" err="1">
                <a:solidFill>
                  <a:srgbClr val="E6DB74"/>
                </a:solidFill>
                <a:latin typeface="Menlo"/>
              </a:rPr>
              <a:t>svgmin</a:t>
            </a:r>
            <a:r>
              <a:rPr lang="pl-PL" dirty="0">
                <a:solidFill>
                  <a:srgbClr val="E6DB74"/>
                </a:solidFill>
                <a:latin typeface="Menlo"/>
              </a:rPr>
              <a:t>'</a:t>
            </a:r>
            <a:endParaRPr lang="pl-PL" dirty="0">
              <a:solidFill>
                <a:srgbClr val="F8F8F2"/>
              </a:solidFill>
              <a:latin typeface="Menlo"/>
            </a:endParaRPr>
          </a:p>
          <a:p>
            <a:r>
              <a:rPr lang="pl-PL" dirty="0">
                <a:solidFill>
                  <a:srgbClr val="F8F8F2"/>
                </a:solidFill>
                <a:latin typeface="Menlo"/>
              </a:rPr>
              <a:t>      ]</a:t>
            </a:r>
          </a:p>
          <a:p>
            <a:r>
              <a:rPr lang="pl-PL" dirty="0">
                <a:solidFill>
                  <a:srgbClr val="F8F8F2"/>
                </a:solidFill>
                <a:latin typeface="Menlo"/>
              </a:rPr>
              <a:t>    },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41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Restart grunt server task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715316" y="3259239"/>
            <a:ext cx="1713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grunt serve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861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 </a:t>
            </a:r>
            <a:r>
              <a:rPr lang="en-US" dirty="0" err="1" smtClean="0"/>
              <a:t>index.html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Replace </a:t>
            </a:r>
            <a:r>
              <a:rPr lang="en-US" dirty="0" err="1" smtClean="0"/>
              <a:t>main.css</a:t>
            </a:r>
            <a:r>
              <a:rPr lang="en-US" dirty="0" smtClean="0"/>
              <a:t> with </a:t>
            </a:r>
            <a:r>
              <a:rPr lang="en-US" dirty="0" err="1" smtClean="0"/>
              <a:t>app.css</a:t>
            </a:r>
            <a:endParaRPr lang="en-US" dirty="0" smtClean="0"/>
          </a:p>
          <a:p>
            <a:r>
              <a:rPr lang="en-US" dirty="0" smtClean="0"/>
              <a:t>Remove existing Bootstrap </a:t>
            </a:r>
            <a:r>
              <a:rPr lang="en-US" dirty="0" err="1" smtClean="0"/>
              <a:t>css</a:t>
            </a:r>
            <a:r>
              <a:rPr lang="en-US" dirty="0" smtClean="0"/>
              <a:t> reference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274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Setup </a:t>
            </a:r>
            <a:r>
              <a:rPr lang="en-US" dirty="0" err="1" smtClean="0"/>
              <a:t>Stylesheets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Change the Bootstrap color scheme by defining the following colors in </a:t>
            </a:r>
            <a:r>
              <a:rPr lang="en-US" dirty="0" err="1" smtClean="0"/>
              <a:t>variables.less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@brand-primary</a:t>
            </a:r>
          </a:p>
          <a:p>
            <a:pPr lvl="1"/>
            <a:r>
              <a:rPr lang="en-US" dirty="0" smtClean="0"/>
              <a:t>@brand-success</a:t>
            </a:r>
          </a:p>
          <a:p>
            <a:pPr lvl="1"/>
            <a:r>
              <a:rPr lang="en-US" dirty="0" smtClean="0"/>
              <a:t>@brand-info</a:t>
            </a:r>
          </a:p>
          <a:p>
            <a:pPr lvl="1"/>
            <a:r>
              <a:rPr lang="en-US" dirty="0" smtClean="0"/>
              <a:t>@brand-warning</a:t>
            </a:r>
          </a:p>
          <a:p>
            <a:pPr lvl="1"/>
            <a:r>
              <a:rPr lang="en-US" dirty="0" smtClean="0"/>
              <a:t>@brand-danger</a:t>
            </a:r>
          </a:p>
          <a:p>
            <a:r>
              <a:rPr lang="en-US" dirty="0" smtClean="0"/>
              <a:t>Look at changes in app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759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git</a:t>
            </a:r>
            <a:r>
              <a:rPr lang="en-US" dirty="0" smtClean="0"/>
              <a:t> checkout –f day-0/step-3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295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09149"/>
            <a:ext cx="7770813" cy="3223327"/>
          </a:xfrm>
        </p:spPr>
        <p:txBody>
          <a:bodyPr>
            <a:normAutofit/>
          </a:bodyPr>
          <a:lstStyle/>
          <a:p>
            <a:r>
              <a:rPr lang="en-US" dirty="0" smtClean="0"/>
              <a:t>HTML </a:t>
            </a:r>
            <a:r>
              <a:rPr lang="en-US" dirty="0" err="1" smtClean="0"/>
              <a:t>Templating</a:t>
            </a:r>
            <a:r>
              <a:rPr lang="en-US" dirty="0" smtClean="0"/>
              <a:t> Engine</a:t>
            </a:r>
          </a:p>
          <a:p>
            <a:r>
              <a:rPr lang="en-US" dirty="0" smtClean="0"/>
              <a:t>Runs on </a:t>
            </a:r>
            <a:r>
              <a:rPr lang="en-US" dirty="0" err="1" smtClean="0"/>
              <a:t>NodeJS</a:t>
            </a:r>
            <a:endParaRPr lang="en-US" dirty="0" smtClean="0"/>
          </a:p>
          <a:p>
            <a:r>
              <a:rPr lang="en-US" dirty="0" smtClean="0"/>
              <a:t>Indentation-based, no closing tags</a:t>
            </a:r>
          </a:p>
          <a:p>
            <a:r>
              <a:rPr lang="en-US" dirty="0" err="1" smtClean="0"/>
              <a:t>jQuery</a:t>
            </a:r>
            <a:r>
              <a:rPr lang="en-US" dirty="0" smtClean="0"/>
              <a:t>-like selector references</a:t>
            </a:r>
          </a:p>
          <a:p>
            <a:r>
              <a:rPr lang="en-US" dirty="0" smtClean="0"/>
              <a:t>Make sure your editor has Jade plugin installed!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61054" y="5054955"/>
            <a:ext cx="76891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92672"/>
                </a:solidFill>
                <a:latin typeface="Menlo"/>
              </a:rPr>
              <a:t>element</a:t>
            </a:r>
            <a:r>
              <a:rPr lang="en-US" dirty="0" smtClean="0">
                <a:solidFill>
                  <a:srgbClr val="A6E22E"/>
                </a:solidFill>
                <a:latin typeface="Menlo"/>
              </a:rPr>
              <a:t>#id.class-1.class-2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 smtClean="0">
                <a:solidFill>
                  <a:srgbClr val="A6E22E"/>
                </a:solidFill>
                <a:latin typeface="Menlo"/>
              </a:rPr>
              <a:t>attr1=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’val1’,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attr1=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’val1’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)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 smtClean="0">
                <a:solidFill>
                  <a:srgbClr val="F92672"/>
                </a:solidFill>
                <a:latin typeface="Menlo"/>
              </a:rPr>
              <a:t>childElement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 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Element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815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9333" y="1160921"/>
            <a:ext cx="4547809" cy="4401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F92672"/>
                </a:solidFill>
                <a:latin typeface="Menlo"/>
              </a:rPr>
              <a:t>doctype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 html</a:t>
            </a:r>
          </a:p>
          <a:p>
            <a:r>
              <a:rPr lang="en-US" sz="1400" dirty="0">
                <a:solidFill>
                  <a:srgbClr val="F92672"/>
                </a:solidFill>
                <a:latin typeface="Menlo"/>
              </a:rPr>
              <a:t>html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sz="1400" dirty="0" err="1">
                <a:solidFill>
                  <a:srgbClr val="A6E22E"/>
                </a:solidFill>
                <a:latin typeface="Menlo"/>
              </a:rPr>
              <a:t>lang</a:t>
            </a:r>
            <a:r>
              <a:rPr lang="en-US" sz="1400" dirty="0">
                <a:solidFill>
                  <a:srgbClr val="A6E22E"/>
                </a:solidFill>
                <a:latin typeface="Menlo"/>
              </a:rPr>
              <a:t>=</a:t>
            </a:r>
            <a:r>
              <a:rPr lang="en-US" sz="1400" dirty="0">
                <a:solidFill>
                  <a:srgbClr val="E6DB74"/>
                </a:solidFill>
                <a:latin typeface="Menlo"/>
              </a:rPr>
              <a:t>"en"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)</a:t>
            </a: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head</a:t>
            </a:r>
            <a:endParaRPr lang="en-US" sz="1400" dirty="0">
              <a:solidFill>
                <a:srgbClr val="F8F8F2"/>
              </a:solidFill>
              <a:latin typeface="Menlo"/>
            </a:endParaRP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title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= </a:t>
            </a:r>
            <a:r>
              <a:rPr lang="en-US" sz="1400" dirty="0" err="1">
                <a:solidFill>
                  <a:srgbClr val="F8F8F2"/>
                </a:solidFill>
                <a:latin typeface="Menlo"/>
              </a:rPr>
              <a:t>pageTitle</a:t>
            </a:r>
            <a:endParaRPr lang="en-US" sz="1400" dirty="0">
              <a:solidFill>
                <a:srgbClr val="F8F8F2"/>
              </a:solidFill>
              <a:latin typeface="Menlo"/>
            </a:endParaRP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script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sz="1400" dirty="0">
                <a:solidFill>
                  <a:srgbClr val="A6E22E"/>
                </a:solidFill>
                <a:latin typeface="Menlo"/>
              </a:rPr>
              <a:t>type=</a:t>
            </a:r>
            <a:r>
              <a:rPr lang="en-US" sz="1400" dirty="0">
                <a:solidFill>
                  <a:srgbClr val="E6DB74"/>
                </a:solidFill>
                <a:latin typeface="Menlo"/>
              </a:rPr>
              <a:t>'text/</a:t>
            </a:r>
            <a:r>
              <a:rPr lang="en-US" sz="1400" dirty="0" err="1">
                <a:solidFill>
                  <a:srgbClr val="E6DB74"/>
                </a:solidFill>
                <a:latin typeface="Menlo"/>
              </a:rPr>
              <a:t>javascript</a:t>
            </a:r>
            <a:r>
              <a:rPr lang="en-US" sz="1400" dirty="0">
                <a:solidFill>
                  <a:srgbClr val="E6DB74"/>
                </a:solidFill>
                <a:latin typeface="Menlo"/>
              </a:rPr>
              <a:t>'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).</a:t>
            </a: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    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if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 (foo) {</a:t>
            </a: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       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bar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sz="1400" dirty="0">
                <a:solidFill>
                  <a:srgbClr val="A6E22E"/>
                </a:solidFill>
                <a:latin typeface="Menlo"/>
              </a:rPr>
              <a:t>1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1400" dirty="0">
                <a:solidFill>
                  <a:srgbClr val="960050"/>
                </a:solidFill>
                <a:latin typeface="Menlo"/>
              </a:rPr>
              <a:t>+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1400" dirty="0">
                <a:solidFill>
                  <a:srgbClr val="A6E22E"/>
                </a:solidFill>
                <a:latin typeface="Menlo"/>
              </a:rPr>
              <a:t>5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)</a:t>
            </a: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    </a:t>
            </a:r>
            <a:r>
              <a:rPr lang="en-US" sz="1400" dirty="0">
                <a:solidFill>
                  <a:srgbClr val="960050"/>
                </a:solidFill>
                <a:latin typeface="Menlo"/>
              </a:rPr>
              <a:t>}</a:t>
            </a:r>
            <a:endParaRPr lang="en-US" sz="1400" dirty="0">
              <a:solidFill>
                <a:srgbClr val="F8F8F2"/>
              </a:solidFill>
              <a:latin typeface="Menlo"/>
            </a:endParaRP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body</a:t>
            </a:r>
            <a:endParaRPr lang="en-US" sz="1400" dirty="0">
              <a:solidFill>
                <a:srgbClr val="F8F8F2"/>
              </a:solidFill>
              <a:latin typeface="Menlo"/>
            </a:endParaRP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h1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 Jade - node template engine</a:t>
            </a: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sz="1400" dirty="0">
                <a:solidFill>
                  <a:srgbClr val="A6E22E"/>
                </a:solidFill>
                <a:latin typeface="Menlo"/>
              </a:rPr>
              <a:t>#</a:t>
            </a:r>
            <a:r>
              <a:rPr lang="en-US" sz="1400" dirty="0" err="1">
                <a:solidFill>
                  <a:srgbClr val="A6E22E"/>
                </a:solidFill>
                <a:latin typeface="Menlo"/>
              </a:rPr>
              <a:t>container.col</a:t>
            </a:r>
            <a:endParaRPr lang="en-US" sz="1400" dirty="0">
              <a:solidFill>
                <a:srgbClr val="F8F8F2"/>
              </a:solidFill>
              <a:latin typeface="Menlo"/>
            </a:endParaRP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    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if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1400" dirty="0" err="1">
                <a:solidFill>
                  <a:srgbClr val="F8F8F2"/>
                </a:solidFill>
                <a:latin typeface="Menlo"/>
              </a:rPr>
              <a:t>youAreUsingJade</a:t>
            </a:r>
            <a:endParaRPr lang="en-US" sz="1400" dirty="0">
              <a:solidFill>
                <a:srgbClr val="F8F8F2"/>
              </a:solidFill>
              <a:latin typeface="Menlo"/>
            </a:endParaRP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      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p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 You are amazing</a:t>
            </a:r>
          </a:p>
          <a:p>
            <a:r>
              <a:rPr lang="hu-HU" sz="1400" dirty="0">
                <a:solidFill>
                  <a:srgbClr val="F8F8F2"/>
                </a:solidFill>
                <a:latin typeface="Menlo"/>
              </a:rPr>
              <a:t>      </a:t>
            </a:r>
            <a:r>
              <a:rPr lang="hu-HU" sz="1400" dirty="0">
                <a:solidFill>
                  <a:srgbClr val="F92672"/>
                </a:solidFill>
                <a:latin typeface="Menlo"/>
              </a:rPr>
              <a:t>else</a:t>
            </a:r>
            <a:endParaRPr lang="hu-HU" sz="1400" dirty="0">
              <a:solidFill>
                <a:srgbClr val="F8F8F2"/>
              </a:solidFill>
              <a:latin typeface="Menlo"/>
            </a:endParaRPr>
          </a:p>
          <a:p>
            <a:r>
              <a:rPr lang="fi-FI" sz="1400" dirty="0">
                <a:solidFill>
                  <a:srgbClr val="F8F8F2"/>
                </a:solidFill>
                <a:latin typeface="Menlo"/>
              </a:rPr>
              <a:t>        </a:t>
            </a:r>
            <a:r>
              <a:rPr lang="fi-FI" sz="1400" dirty="0">
                <a:solidFill>
                  <a:srgbClr val="F92672"/>
                </a:solidFill>
                <a:latin typeface="Menlo"/>
              </a:rPr>
              <a:t>p</a:t>
            </a:r>
            <a:r>
              <a:rPr lang="fi-FI" sz="1400" dirty="0">
                <a:solidFill>
                  <a:srgbClr val="F8F8F2"/>
                </a:solidFill>
                <a:latin typeface="Menlo"/>
              </a:rPr>
              <a:t> </a:t>
            </a:r>
            <a:r>
              <a:rPr lang="fi-FI" sz="1400" dirty="0" err="1">
                <a:solidFill>
                  <a:srgbClr val="F8F8F2"/>
                </a:solidFill>
                <a:latin typeface="Menlo"/>
              </a:rPr>
              <a:t>Get</a:t>
            </a:r>
            <a:r>
              <a:rPr lang="fi-FI" sz="1400" dirty="0">
                <a:solidFill>
                  <a:srgbClr val="F8F8F2"/>
                </a:solidFill>
                <a:latin typeface="Menlo"/>
              </a:rPr>
              <a:t> on </a:t>
            </a:r>
            <a:r>
              <a:rPr lang="fi-FI" sz="1400" dirty="0" err="1">
                <a:solidFill>
                  <a:srgbClr val="F8F8F2"/>
                </a:solidFill>
                <a:latin typeface="Menlo"/>
              </a:rPr>
              <a:t>it</a:t>
            </a:r>
            <a:r>
              <a:rPr lang="fi-FI" sz="1400" dirty="0">
                <a:solidFill>
                  <a:srgbClr val="F8F8F2"/>
                </a:solidFill>
                <a:latin typeface="Menlo"/>
              </a:rPr>
              <a:t>!</a:t>
            </a:r>
          </a:p>
          <a:p>
            <a:r>
              <a:rPr lang="fi-FI" sz="1400" dirty="0">
                <a:solidFill>
                  <a:srgbClr val="F8F8F2"/>
                </a:solidFill>
                <a:latin typeface="Menlo"/>
              </a:rPr>
              <a:t>      </a:t>
            </a:r>
            <a:r>
              <a:rPr lang="fi-FI" sz="1400" dirty="0">
                <a:solidFill>
                  <a:srgbClr val="F92672"/>
                </a:solidFill>
                <a:latin typeface="Menlo"/>
              </a:rPr>
              <a:t>p</a:t>
            </a:r>
            <a:r>
              <a:rPr lang="fi-FI" sz="1400" dirty="0">
                <a:solidFill>
                  <a:srgbClr val="F8F8F2"/>
                </a:solidFill>
                <a:latin typeface="Menlo"/>
              </a:rPr>
              <a:t>.</a:t>
            </a:r>
          </a:p>
          <a:p>
            <a:r>
              <a:rPr lang="fi-FI" sz="1400" dirty="0">
                <a:solidFill>
                  <a:srgbClr val="F8F8F2"/>
                </a:solidFill>
                <a:latin typeface="Menlo"/>
              </a:rPr>
              <a:t>        </a:t>
            </a:r>
            <a:r>
              <a:rPr lang="fi-FI" sz="1400" dirty="0">
                <a:solidFill>
                  <a:srgbClr val="F92672"/>
                </a:solidFill>
                <a:latin typeface="Menlo"/>
              </a:rPr>
              <a:t>Jade</a:t>
            </a:r>
            <a:r>
              <a:rPr lang="fi-FI" sz="1400" dirty="0">
                <a:solidFill>
                  <a:srgbClr val="F8F8F2"/>
                </a:solidFill>
                <a:latin typeface="Menlo"/>
              </a:rPr>
              <a:t> is a </a:t>
            </a:r>
            <a:r>
              <a:rPr lang="fi-FI" sz="1400" dirty="0" err="1">
                <a:solidFill>
                  <a:srgbClr val="F8F8F2"/>
                </a:solidFill>
                <a:latin typeface="Menlo"/>
              </a:rPr>
              <a:t>terse</a:t>
            </a:r>
            <a:r>
              <a:rPr lang="fi-FI" sz="1400" dirty="0">
                <a:solidFill>
                  <a:srgbClr val="F8F8F2"/>
                </a:solidFill>
                <a:latin typeface="Menlo"/>
              </a:rPr>
              <a:t> and </a:t>
            </a:r>
            <a:r>
              <a:rPr lang="fi-FI" sz="1400" dirty="0" err="1">
                <a:solidFill>
                  <a:srgbClr val="F8F8F2"/>
                </a:solidFill>
                <a:latin typeface="Menlo"/>
              </a:rPr>
              <a:t>simple</a:t>
            </a:r>
            <a:endParaRPr lang="fi-FI" sz="1400" dirty="0">
              <a:solidFill>
                <a:srgbClr val="F8F8F2"/>
              </a:solidFill>
              <a:latin typeface="Menlo"/>
            </a:endParaRPr>
          </a:p>
          <a:p>
            <a:r>
              <a:rPr lang="fi-FI" sz="1400" dirty="0">
                <a:solidFill>
                  <a:srgbClr val="F8F8F2"/>
                </a:solidFill>
                <a:latin typeface="Menlo"/>
              </a:rPr>
              <a:t>        </a:t>
            </a:r>
            <a:r>
              <a:rPr lang="fi-FI" sz="1400" dirty="0" err="1">
                <a:solidFill>
                  <a:srgbClr val="F92672"/>
                </a:solidFill>
                <a:latin typeface="Menlo"/>
              </a:rPr>
              <a:t>templating</a:t>
            </a:r>
            <a:r>
              <a:rPr lang="fi-FI" sz="1400" dirty="0">
                <a:solidFill>
                  <a:srgbClr val="F8F8F2"/>
                </a:solidFill>
                <a:latin typeface="Menlo"/>
              </a:rPr>
              <a:t> </a:t>
            </a:r>
            <a:r>
              <a:rPr lang="fi-FI" sz="1400" dirty="0" err="1">
                <a:solidFill>
                  <a:srgbClr val="F8F8F2"/>
                </a:solidFill>
                <a:latin typeface="Menlo"/>
              </a:rPr>
              <a:t>language</a:t>
            </a:r>
            <a:r>
              <a:rPr lang="fi-FI" sz="1400" dirty="0">
                <a:solidFill>
                  <a:srgbClr val="F8F8F2"/>
                </a:solidFill>
                <a:latin typeface="Menlo"/>
              </a:rPr>
              <a:t> with a</a:t>
            </a:r>
          </a:p>
          <a:p>
            <a:r>
              <a:rPr lang="fi-FI" sz="1400" dirty="0">
                <a:solidFill>
                  <a:srgbClr val="F8F8F2"/>
                </a:solidFill>
                <a:latin typeface="Menlo"/>
              </a:rPr>
              <a:t>        </a:t>
            </a:r>
            <a:r>
              <a:rPr lang="fi-FI" sz="1400" dirty="0" err="1">
                <a:solidFill>
                  <a:srgbClr val="F92672"/>
                </a:solidFill>
                <a:latin typeface="Menlo"/>
              </a:rPr>
              <a:t>strong</a:t>
            </a:r>
            <a:r>
              <a:rPr lang="fi-FI" sz="1400" dirty="0">
                <a:solidFill>
                  <a:srgbClr val="F8F8F2"/>
                </a:solidFill>
                <a:latin typeface="Menlo"/>
              </a:rPr>
              <a:t> </a:t>
            </a:r>
            <a:r>
              <a:rPr lang="fi-FI" sz="1400" dirty="0" err="1">
                <a:solidFill>
                  <a:srgbClr val="F8F8F2"/>
                </a:solidFill>
                <a:latin typeface="Menlo"/>
              </a:rPr>
              <a:t>focus</a:t>
            </a:r>
            <a:r>
              <a:rPr lang="fi-FI" sz="1400" dirty="0">
                <a:solidFill>
                  <a:srgbClr val="F8F8F2"/>
                </a:solidFill>
                <a:latin typeface="Menlo"/>
              </a:rPr>
              <a:t> on </a:t>
            </a:r>
            <a:r>
              <a:rPr lang="fi-FI" sz="1400" dirty="0" err="1">
                <a:solidFill>
                  <a:srgbClr val="F8F8F2"/>
                </a:solidFill>
                <a:latin typeface="Menlo"/>
              </a:rPr>
              <a:t>performance</a:t>
            </a:r>
            <a:endParaRPr lang="fi-FI" sz="1400" dirty="0">
              <a:solidFill>
                <a:srgbClr val="F8F8F2"/>
              </a:solidFill>
              <a:latin typeface="Menlo"/>
            </a:endParaRPr>
          </a:p>
          <a:p>
            <a:r>
              <a:rPr lang="fi-FI" sz="1400" dirty="0">
                <a:solidFill>
                  <a:srgbClr val="F8F8F2"/>
                </a:solidFill>
                <a:latin typeface="Menlo"/>
              </a:rPr>
              <a:t>        </a:t>
            </a:r>
            <a:r>
              <a:rPr lang="fi-FI" sz="1400" dirty="0">
                <a:solidFill>
                  <a:srgbClr val="F92672"/>
                </a:solidFill>
                <a:latin typeface="Menlo"/>
              </a:rPr>
              <a:t>and</a:t>
            </a:r>
            <a:r>
              <a:rPr lang="fi-FI" sz="1400" dirty="0">
                <a:solidFill>
                  <a:srgbClr val="F8F8F2"/>
                </a:solidFill>
                <a:latin typeface="Menlo"/>
              </a:rPr>
              <a:t> </a:t>
            </a:r>
            <a:r>
              <a:rPr lang="fi-FI" sz="1400" dirty="0" err="1">
                <a:solidFill>
                  <a:srgbClr val="F8F8F2"/>
                </a:solidFill>
                <a:latin typeface="Menlo"/>
              </a:rPr>
              <a:t>powerful</a:t>
            </a:r>
            <a:r>
              <a:rPr lang="fi-FI" sz="1400" dirty="0">
                <a:solidFill>
                  <a:srgbClr val="F8F8F2"/>
                </a:solidFill>
                <a:latin typeface="Menlo"/>
              </a:rPr>
              <a:t> </a:t>
            </a:r>
            <a:r>
              <a:rPr lang="fi-FI" sz="1400" dirty="0" err="1">
                <a:solidFill>
                  <a:srgbClr val="F8F8F2"/>
                </a:solidFill>
                <a:latin typeface="Menlo"/>
              </a:rPr>
              <a:t>features</a:t>
            </a:r>
            <a:r>
              <a:rPr lang="fi-FI" sz="1400" dirty="0">
                <a:solidFill>
                  <a:srgbClr val="F8F8F2"/>
                </a:solidFill>
                <a:latin typeface="Menlo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4305904" y="1160921"/>
            <a:ext cx="4572000" cy="504753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75715E"/>
                </a:solidFill>
                <a:latin typeface="Menlo"/>
              </a:rPr>
              <a:t>&lt;!DOCTYPE html&gt;</a:t>
            </a:r>
            <a:endParaRPr lang="en-US" sz="1400" dirty="0">
              <a:solidFill>
                <a:srgbClr val="F8F8F2"/>
              </a:solidFill>
              <a:latin typeface="Menlo"/>
            </a:endParaRPr>
          </a:p>
          <a:p>
            <a:r>
              <a:rPr lang="en-US" sz="1400" dirty="0">
                <a:solidFill>
                  <a:srgbClr val="F92672"/>
                </a:solidFill>
                <a:latin typeface="Menlo"/>
              </a:rPr>
              <a:t>&lt;html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1400" dirty="0" err="1">
                <a:solidFill>
                  <a:srgbClr val="A6E22E"/>
                </a:solidFill>
                <a:latin typeface="Menlo"/>
              </a:rPr>
              <a:t>lang</a:t>
            </a:r>
            <a:r>
              <a:rPr lang="en-US" sz="1400" dirty="0">
                <a:solidFill>
                  <a:srgbClr val="A6E22E"/>
                </a:solidFill>
                <a:latin typeface="Menlo"/>
              </a:rPr>
              <a:t>=</a:t>
            </a:r>
            <a:r>
              <a:rPr lang="en-US" sz="1400" dirty="0">
                <a:solidFill>
                  <a:srgbClr val="E6DB74"/>
                </a:solidFill>
                <a:latin typeface="Menlo"/>
              </a:rPr>
              <a:t>"en"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&gt;</a:t>
            </a:r>
            <a:endParaRPr lang="en-US" sz="1400" dirty="0">
              <a:solidFill>
                <a:srgbClr val="F8F8F2"/>
              </a:solidFill>
              <a:latin typeface="Menlo"/>
            </a:endParaRP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&lt;head&gt;</a:t>
            </a:r>
            <a:endParaRPr lang="en-US" sz="1400" dirty="0">
              <a:solidFill>
                <a:srgbClr val="F8F8F2"/>
              </a:solidFill>
              <a:latin typeface="Menlo"/>
            </a:endParaRP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&lt;title&gt;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Jade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&lt;/title&gt;</a:t>
            </a:r>
            <a:endParaRPr lang="en-US" sz="1400" dirty="0">
              <a:solidFill>
                <a:srgbClr val="F8F8F2"/>
              </a:solidFill>
              <a:latin typeface="Menlo"/>
            </a:endParaRP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&lt;script </a:t>
            </a:r>
            <a:r>
              <a:rPr lang="en-US" sz="1400" dirty="0">
                <a:solidFill>
                  <a:srgbClr val="A6E22E"/>
                </a:solidFill>
                <a:latin typeface="Menlo"/>
              </a:rPr>
              <a:t>type=</a:t>
            </a:r>
            <a:r>
              <a:rPr lang="en-US" sz="1400" dirty="0">
                <a:solidFill>
                  <a:srgbClr val="E6DB74"/>
                </a:solidFill>
                <a:latin typeface="Menlo"/>
              </a:rPr>
              <a:t>"text/</a:t>
            </a:r>
            <a:r>
              <a:rPr lang="en-US" sz="1400" dirty="0" err="1">
                <a:solidFill>
                  <a:srgbClr val="E6DB74"/>
                </a:solidFill>
                <a:latin typeface="Menlo"/>
              </a:rPr>
              <a:t>javascript</a:t>
            </a:r>
            <a:r>
              <a:rPr lang="en-US" sz="14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&gt;</a:t>
            </a:r>
            <a:endParaRPr lang="en-US" sz="1400" dirty="0">
              <a:solidFill>
                <a:srgbClr val="F8F8F2"/>
              </a:solidFill>
              <a:latin typeface="Menlo"/>
            </a:endParaRP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    </a:t>
            </a:r>
            <a:r>
              <a:rPr lang="en-US" sz="1400" dirty="0">
                <a:solidFill>
                  <a:srgbClr val="66D9EF"/>
                </a:solidFill>
                <a:latin typeface="Menlo"/>
              </a:rPr>
              <a:t>if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 (</a:t>
            </a:r>
            <a:r>
              <a:rPr lang="en-US" sz="1400" dirty="0">
                <a:solidFill>
                  <a:srgbClr val="A6E22E"/>
                </a:solidFill>
                <a:latin typeface="Menlo"/>
              </a:rPr>
              <a:t>foo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) {</a:t>
            </a: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       </a:t>
            </a:r>
            <a:r>
              <a:rPr lang="en-US" sz="1400" dirty="0">
                <a:solidFill>
                  <a:srgbClr val="A6E22E"/>
                </a:solidFill>
                <a:latin typeface="Menlo"/>
              </a:rPr>
              <a:t>bar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sz="1400" dirty="0">
                <a:solidFill>
                  <a:srgbClr val="AE81FF"/>
                </a:solidFill>
                <a:latin typeface="Menlo"/>
              </a:rPr>
              <a:t>1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+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1400" dirty="0">
                <a:solidFill>
                  <a:srgbClr val="AE81FF"/>
                </a:solidFill>
                <a:latin typeface="Menlo"/>
              </a:rPr>
              <a:t>5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)</a:t>
            </a: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    }</a:t>
            </a: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&lt;/script&gt;</a:t>
            </a:r>
            <a:endParaRPr lang="en-US" sz="1400" dirty="0">
              <a:solidFill>
                <a:srgbClr val="F8F8F2"/>
              </a:solidFill>
              <a:latin typeface="Menlo"/>
            </a:endParaRP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&lt;/head&gt;</a:t>
            </a:r>
            <a:endParaRPr lang="en-US" sz="1400" dirty="0">
              <a:solidFill>
                <a:srgbClr val="F8F8F2"/>
              </a:solidFill>
              <a:latin typeface="Menlo"/>
            </a:endParaRP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&lt;body&gt;</a:t>
            </a:r>
            <a:endParaRPr lang="en-US" sz="1400" dirty="0">
              <a:solidFill>
                <a:srgbClr val="F8F8F2"/>
              </a:solidFill>
              <a:latin typeface="Menlo"/>
            </a:endParaRP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&lt;h1&gt;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Jade - node template engine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&lt;/h1&gt;</a:t>
            </a:r>
            <a:endParaRPr lang="en-US" sz="1400" dirty="0">
              <a:solidFill>
                <a:srgbClr val="F8F8F2"/>
              </a:solidFill>
              <a:latin typeface="Menlo"/>
            </a:endParaRP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&lt;div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1400" dirty="0">
                <a:solidFill>
                  <a:srgbClr val="A6E22E"/>
                </a:solidFill>
                <a:latin typeface="Menlo"/>
              </a:rPr>
              <a:t>id=</a:t>
            </a:r>
            <a:r>
              <a:rPr lang="en-US" sz="1400" dirty="0">
                <a:solidFill>
                  <a:srgbClr val="E6DB74"/>
                </a:solidFill>
                <a:latin typeface="Menlo"/>
              </a:rPr>
              <a:t>"container"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1400" dirty="0">
                <a:solidFill>
                  <a:srgbClr val="A6E22E"/>
                </a:solidFill>
                <a:latin typeface="Menlo"/>
              </a:rPr>
              <a:t>class=</a:t>
            </a:r>
            <a:r>
              <a:rPr lang="en-US" sz="1400" dirty="0">
                <a:solidFill>
                  <a:srgbClr val="E6DB74"/>
                </a:solidFill>
                <a:latin typeface="Menlo"/>
              </a:rPr>
              <a:t>"col"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&gt;</a:t>
            </a:r>
            <a:endParaRPr lang="en-US" sz="1400" dirty="0">
              <a:solidFill>
                <a:srgbClr val="F8F8F2"/>
              </a:solidFill>
              <a:latin typeface="Menlo"/>
            </a:endParaRP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    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&lt;p&gt;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You are amazing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&lt;/p&gt;</a:t>
            </a:r>
            <a:endParaRPr lang="en-US" sz="1400" dirty="0">
              <a:solidFill>
                <a:srgbClr val="F8F8F2"/>
              </a:solidFill>
              <a:latin typeface="Menlo"/>
            </a:endParaRP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    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&lt;p&gt;</a:t>
            </a:r>
            <a:endParaRPr lang="en-US" sz="1400" dirty="0">
              <a:solidFill>
                <a:srgbClr val="F8F8F2"/>
              </a:solidFill>
              <a:latin typeface="Menlo"/>
            </a:endParaRP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      Jade is a terse and simple</a:t>
            </a: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      </a:t>
            </a:r>
            <a:r>
              <a:rPr lang="en-US" sz="1400" dirty="0" err="1">
                <a:solidFill>
                  <a:srgbClr val="F8F8F2"/>
                </a:solidFill>
                <a:latin typeface="Menlo"/>
              </a:rPr>
              <a:t>templating</a:t>
            </a:r>
            <a:r>
              <a:rPr lang="en-US" sz="1400" dirty="0">
                <a:solidFill>
                  <a:srgbClr val="F8F8F2"/>
                </a:solidFill>
                <a:latin typeface="Menlo"/>
              </a:rPr>
              <a:t> language with a</a:t>
            </a: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      strong focus on performance</a:t>
            </a: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      and powerful features.</a:t>
            </a: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    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&lt;/p&gt;</a:t>
            </a:r>
            <a:endParaRPr lang="en-US" sz="1400" dirty="0">
              <a:solidFill>
                <a:srgbClr val="F8F8F2"/>
              </a:solidFill>
              <a:latin typeface="Menlo"/>
            </a:endParaRP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&lt;/div&gt;</a:t>
            </a:r>
            <a:endParaRPr lang="en-US" sz="1400" dirty="0">
              <a:solidFill>
                <a:srgbClr val="F8F8F2"/>
              </a:solidFill>
              <a:latin typeface="Menlo"/>
            </a:endParaRPr>
          </a:p>
          <a:p>
            <a:r>
              <a:rPr lang="en-US" sz="1400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sz="1400" dirty="0">
                <a:solidFill>
                  <a:srgbClr val="F92672"/>
                </a:solidFill>
                <a:latin typeface="Menlo"/>
              </a:rPr>
              <a:t>&lt;/body&gt;</a:t>
            </a:r>
            <a:endParaRPr lang="en-US" sz="1400" dirty="0">
              <a:solidFill>
                <a:srgbClr val="F8F8F2"/>
              </a:solidFill>
              <a:latin typeface="Menlo"/>
            </a:endParaRPr>
          </a:p>
          <a:p>
            <a:r>
              <a:rPr lang="en-US" sz="1400" dirty="0">
                <a:solidFill>
                  <a:srgbClr val="F92672"/>
                </a:solidFill>
                <a:latin typeface="Menlo"/>
              </a:rPr>
              <a:t>&lt;/html&gt;</a:t>
            </a:r>
            <a:endParaRPr lang="en-US" sz="1400" dirty="0">
              <a:solidFill>
                <a:srgbClr val="F8F8F2"/>
              </a:solidFill>
              <a:latin typeface="Menlo"/>
            </a:endParaRPr>
          </a:p>
        </p:txBody>
      </p:sp>
    </p:spTree>
    <p:extLst>
      <p:ext uri="{BB962C8B-B14F-4D97-AF65-F5344CB8AC3E}">
        <p14:creationId xmlns:p14="http://schemas.microsoft.com/office/powerpoint/2010/main" val="1635091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Convert </a:t>
            </a:r>
            <a:r>
              <a:rPr lang="en-US" dirty="0" err="1"/>
              <a:t>myviews.html</a:t>
            </a:r>
            <a:r>
              <a:rPr lang="en-US" dirty="0"/>
              <a:t> to </a:t>
            </a:r>
            <a:r>
              <a:rPr lang="en-US" dirty="0" err="1"/>
              <a:t>myviews.jade</a:t>
            </a:r>
            <a:endParaRPr lang="en-US" dirty="0"/>
          </a:p>
          <a:p>
            <a:pPr lvl="1"/>
            <a:r>
              <a:rPr lang="en-US" dirty="0"/>
              <a:t>Delete </a:t>
            </a:r>
            <a:r>
              <a:rPr lang="en-US" dirty="0" err="1"/>
              <a:t>myviews.html</a:t>
            </a:r>
            <a:r>
              <a:rPr lang="en-US" dirty="0"/>
              <a:t> – the Jade compilation will overwrite </a:t>
            </a:r>
            <a:r>
              <a:rPr lang="en-US" dirty="0" smtClean="0"/>
              <a:t>it</a:t>
            </a:r>
          </a:p>
          <a:p>
            <a:r>
              <a:rPr lang="en-US" dirty="0" smtClean="0"/>
              <a:t>Install grunt-</a:t>
            </a:r>
            <a:r>
              <a:rPr lang="en-US" dirty="0" err="1" smtClean="0"/>
              <a:t>contrib</a:t>
            </a:r>
            <a:r>
              <a:rPr lang="en-US" dirty="0" smtClean="0"/>
              <a:t>-jade (as </a:t>
            </a:r>
            <a:r>
              <a:rPr lang="en-US" dirty="0" err="1" smtClean="0"/>
              <a:t>dev</a:t>
            </a:r>
            <a:r>
              <a:rPr lang="en-US" dirty="0" smtClean="0"/>
              <a:t> dependency)</a:t>
            </a:r>
          </a:p>
          <a:p>
            <a:r>
              <a:rPr lang="en-US" dirty="0" smtClean="0"/>
              <a:t>Configure jade task</a:t>
            </a:r>
          </a:p>
          <a:p>
            <a:pPr lvl="1"/>
            <a:r>
              <a:rPr lang="en-US" dirty="0">
                <a:hlinkClick r:id="rId2"/>
              </a:rPr>
              <a:t>https://github.com/gruntjs/grunt-contrib-</a:t>
            </a:r>
            <a:r>
              <a:rPr lang="en-US" dirty="0" smtClean="0">
                <a:hlinkClick r:id="rId2"/>
              </a:rPr>
              <a:t>jade</a:t>
            </a:r>
            <a:endParaRPr lang="en-US" dirty="0" smtClean="0"/>
          </a:p>
          <a:p>
            <a:pPr lvl="1"/>
            <a:r>
              <a:rPr lang="en-US" dirty="0" smtClean="0"/>
              <a:t>Use static </a:t>
            </a:r>
            <a:r>
              <a:rPr lang="en-US" dirty="0"/>
              <a:t>file mapping of  "app/views/</a:t>
            </a:r>
            <a:r>
              <a:rPr lang="en-US" dirty="0" err="1"/>
              <a:t>myview.html":"app</a:t>
            </a:r>
            <a:r>
              <a:rPr lang="en-US" dirty="0"/>
              <a:t>/views/</a:t>
            </a:r>
            <a:r>
              <a:rPr lang="en-US" dirty="0" err="1"/>
              <a:t>myview.jade</a:t>
            </a:r>
            <a:r>
              <a:rPr lang="en-US" dirty="0"/>
              <a:t>"</a:t>
            </a:r>
            <a:endParaRPr lang="en-US" dirty="0" smtClean="0"/>
          </a:p>
          <a:p>
            <a:r>
              <a:rPr lang="en-US" dirty="0" smtClean="0"/>
              <a:t>Configure watch task</a:t>
            </a:r>
          </a:p>
          <a:p>
            <a:r>
              <a:rPr lang="en-US" dirty="0" smtClean="0"/>
              <a:t>Configure build task</a:t>
            </a:r>
          </a:p>
        </p:txBody>
      </p:sp>
    </p:spTree>
    <p:extLst>
      <p:ext uri="{BB962C8B-B14F-4D97-AF65-F5344CB8AC3E}">
        <p14:creationId xmlns:p14="http://schemas.microsoft.com/office/powerpoint/2010/main" val="2904668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git</a:t>
            </a:r>
            <a:r>
              <a:rPr lang="en-US" dirty="0" smtClean="0"/>
              <a:t> checkout -f day-0/step-4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820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Web App Framework for </a:t>
            </a:r>
            <a:r>
              <a:rPr lang="en-US" dirty="0" err="1" smtClean="0"/>
              <a:t>NodeJS</a:t>
            </a:r>
            <a:endParaRPr lang="en-US" dirty="0" smtClean="0"/>
          </a:p>
          <a:p>
            <a:r>
              <a:rPr lang="en-US" dirty="0" smtClean="0"/>
              <a:t>Provides routing layer, HTTP helpers (redirection, caching, </a:t>
            </a:r>
            <a:r>
              <a:rPr lang="en-US" dirty="0" err="1" smtClean="0"/>
              <a:t>etc</a:t>
            </a:r>
            <a:r>
              <a:rPr lang="en-US" dirty="0" smtClean="0"/>
              <a:t>), pluggable view </a:t>
            </a:r>
            <a:r>
              <a:rPr lang="en-US" dirty="0" err="1" smtClean="0"/>
              <a:t>templating</a:t>
            </a:r>
            <a:r>
              <a:rPr lang="en-US" dirty="0" smtClean="0"/>
              <a:t> (Jade, Mustache, etc.), middleware via Connect (session support, </a:t>
            </a:r>
            <a:r>
              <a:rPr lang="en-US" dirty="0" err="1" smtClean="0"/>
              <a:t>auth</a:t>
            </a:r>
            <a:r>
              <a:rPr lang="en-US" dirty="0" smtClean="0"/>
              <a:t>, etc.)</a:t>
            </a:r>
          </a:p>
          <a:p>
            <a:r>
              <a:rPr lang="en-US" dirty="0" smtClean="0"/>
              <a:t>Great for building lightweight APIs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44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Express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76285" y="3066391"/>
            <a:ext cx="3967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cd day-0/server</a:t>
            </a:r>
          </a:p>
          <a:p>
            <a:r>
              <a:rPr lang="en-US" dirty="0" err="1" smtClean="0">
                <a:solidFill>
                  <a:srgbClr val="F8F8F2"/>
                </a:solidFill>
                <a:latin typeface="Menlo"/>
              </a:rPr>
              <a:t>npm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install --save express</a:t>
            </a:r>
            <a:endParaRPr lang="en-US" dirty="0">
              <a:solidFill>
                <a:srgbClr val="F8F8F2"/>
              </a:solidFill>
              <a:latin typeface="Menlo"/>
            </a:endParaRPr>
          </a:p>
        </p:txBody>
      </p:sp>
    </p:spTree>
    <p:extLst>
      <p:ext uri="{BB962C8B-B14F-4D97-AF65-F5344CB8AC3E}">
        <p14:creationId xmlns:p14="http://schemas.microsoft.com/office/powerpoint/2010/main" val="2947523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0566" y="1752425"/>
            <a:ext cx="8890288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66D9EF"/>
                </a:solidFill>
                <a:latin typeface="Menlo"/>
              </a:rPr>
              <a:t>var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express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=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require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'express'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);</a:t>
            </a:r>
          </a:p>
          <a:p>
            <a:r>
              <a:rPr lang="en-US" dirty="0" err="1">
                <a:solidFill>
                  <a:srgbClr val="66D9EF"/>
                </a:solidFill>
                <a:latin typeface="Menlo"/>
              </a:rPr>
              <a:t>var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app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=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express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();</a:t>
            </a:r>
          </a:p>
          <a:p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err="1">
                <a:solidFill>
                  <a:srgbClr val="A6E22E"/>
                </a:solidFill>
                <a:latin typeface="Menlo"/>
              </a:rPr>
              <a:t>app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use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express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bodyParser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());</a:t>
            </a:r>
          </a:p>
          <a:p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err="1">
                <a:solidFill>
                  <a:srgbClr val="A6E22E"/>
                </a:solidFill>
                <a:latin typeface="Menlo"/>
              </a:rPr>
              <a:t>app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get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'/hello'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req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res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 smtClean="0">
                <a:solidFill>
                  <a:srgbClr val="A6E22E"/>
                </a:solidFill>
                <a:latin typeface="Menlo"/>
              </a:rPr>
              <a:t>res</a:t>
            </a:r>
            <a:r>
              <a:rPr lang="en-US" dirty="0" err="1" smtClean="0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 smtClean="0">
                <a:solidFill>
                  <a:srgbClr val="A6E22E"/>
                </a:solidFill>
                <a:latin typeface="Menlo"/>
              </a:rPr>
              <a:t>send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'Hello World'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});</a:t>
            </a:r>
          </a:p>
          <a:p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err="1">
                <a:solidFill>
                  <a:srgbClr val="A6E22E"/>
                </a:solidFill>
                <a:latin typeface="Menlo"/>
              </a:rPr>
              <a:t>app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use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req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res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next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 {</a:t>
            </a: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 err="1" smtClean="0">
                <a:solidFill>
                  <a:srgbClr val="A6E22E"/>
                </a:solidFill>
                <a:latin typeface="Menlo"/>
              </a:rPr>
              <a:t>res</a:t>
            </a:r>
            <a:r>
              <a:rPr lang="en-US" dirty="0" err="1" smtClean="0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 smtClean="0">
                <a:solidFill>
                  <a:srgbClr val="A6E22E"/>
                </a:solidFill>
                <a:latin typeface="Menlo"/>
              </a:rPr>
              <a:t>send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AE81FF"/>
                </a:solidFill>
                <a:latin typeface="Menlo"/>
              </a:rPr>
              <a:t>404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'Page not found!!!'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})</a:t>
            </a:r>
          </a:p>
          <a:p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err="1">
                <a:solidFill>
                  <a:srgbClr val="66D9EF"/>
                </a:solidFill>
                <a:latin typeface="Menlo"/>
              </a:rPr>
              <a:t>var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server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=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app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listen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AE81FF"/>
                </a:solidFill>
                <a:latin typeface="Menlo"/>
              </a:rPr>
              <a:t>3000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() {</a:t>
            </a: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 err="1" smtClean="0">
                <a:solidFill>
                  <a:srgbClr val="A6E22E"/>
                </a:solidFill>
                <a:latin typeface="Menlo"/>
              </a:rPr>
              <a:t>console</a:t>
            </a:r>
            <a:r>
              <a:rPr lang="en-US" dirty="0" err="1" smtClean="0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 smtClean="0">
                <a:solidFill>
                  <a:srgbClr val="A6E22E"/>
                </a:solidFill>
                <a:latin typeface="Menlo"/>
              </a:rPr>
              <a:t>log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'Listening on port %d'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server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address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().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port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});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server/</a:t>
            </a:r>
            <a:r>
              <a:rPr lang="en-US" dirty="0" err="1" smtClean="0"/>
              <a:t>server.js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814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Sending JSON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81912" y="1918774"/>
            <a:ext cx="63145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A6E22E"/>
                </a:solidFill>
                <a:latin typeface="Menlo"/>
              </a:rPr>
              <a:t>app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get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'/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hello.json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req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res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 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 smtClean="0">
                <a:solidFill>
                  <a:srgbClr val="A6E22E"/>
                </a:solidFill>
                <a:latin typeface="Menlo"/>
              </a:rPr>
              <a:t>res</a:t>
            </a:r>
            <a:r>
              <a:rPr lang="en-US" dirty="0" err="1" smtClean="0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 smtClean="0">
                <a:solidFill>
                  <a:srgbClr val="A6E22E"/>
                </a:solidFill>
                <a:latin typeface="Menlo"/>
              </a:rPr>
              <a:t>json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{</a:t>
            </a: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 err="1" smtClean="0">
                <a:solidFill>
                  <a:srgbClr val="A6E22E"/>
                </a:solidFill>
                <a:latin typeface="Menlo"/>
              </a:rPr>
              <a:t>message</a:t>
            </a:r>
            <a:r>
              <a:rPr lang="en-US" dirty="0" err="1">
                <a:solidFill>
                  <a:srgbClr val="F92672"/>
                </a:solidFill>
                <a:latin typeface="Menlo"/>
              </a:rPr>
              <a:t>: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 smtClean="0">
                <a:solidFill>
                  <a:srgbClr val="E6DB74"/>
                </a:solidFill>
                <a:latin typeface="Menlo"/>
              </a:rPr>
              <a:t>Hello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}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});</a:t>
            </a:r>
          </a:p>
        </p:txBody>
      </p:sp>
    </p:spTree>
    <p:extLst>
      <p:ext uri="{BB962C8B-B14F-4D97-AF65-F5344CB8AC3E}">
        <p14:creationId xmlns:p14="http://schemas.microsoft.com/office/powerpoint/2010/main" val="1890173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Checkpoint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git</a:t>
            </a:r>
            <a:r>
              <a:rPr lang="en-US" dirty="0" smtClean="0"/>
              <a:t> checkout -f day-0/step-5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128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Define Data in Separate Module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99046" y="1550894"/>
            <a:ext cx="4572000" cy="175432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75715E"/>
                </a:solidFill>
                <a:latin typeface="Menlo"/>
              </a:rPr>
              <a:t>// </a:t>
            </a:r>
            <a:r>
              <a:rPr lang="en-US" dirty="0" smtClean="0">
                <a:solidFill>
                  <a:srgbClr val="75715E"/>
                </a:solidFill>
                <a:latin typeface="Menlo"/>
              </a:rPr>
              <a:t>data/</a:t>
            </a:r>
            <a:r>
              <a:rPr lang="en-US" dirty="0" err="1" smtClean="0">
                <a:solidFill>
                  <a:srgbClr val="75715E"/>
                </a:solidFill>
                <a:latin typeface="Menlo"/>
              </a:rPr>
              <a:t>user.json</a:t>
            </a:r>
            <a:endParaRPr lang="en-US" dirty="0">
              <a:solidFill>
                <a:srgbClr val="75715E"/>
              </a:solidFill>
              <a:latin typeface="Menlo"/>
            </a:endParaRP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{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"</a:t>
            </a:r>
            <a:r>
              <a:rPr lang="en-US" dirty="0" err="1">
                <a:solidFill>
                  <a:srgbClr val="F92672"/>
                </a:solidFill>
                <a:latin typeface="Menlo"/>
              </a:rPr>
              <a:t>first"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: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"Phil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"</a:t>
            </a:r>
            <a:r>
              <a:rPr lang="en-US" dirty="0" err="1">
                <a:solidFill>
                  <a:srgbClr val="F92672"/>
                </a:solidFill>
                <a:latin typeface="Menlo"/>
              </a:rPr>
              <a:t>last"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: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"MacCart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"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username"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: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pmaccart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}</a:t>
            </a:r>
          </a:p>
        </p:txBody>
      </p:sp>
      <p:sp>
        <p:nvSpPr>
          <p:cNvPr id="7" name="Rectangle 6"/>
          <p:cNvSpPr/>
          <p:nvPr/>
        </p:nvSpPr>
        <p:spPr>
          <a:xfrm>
            <a:off x="1099045" y="3956505"/>
            <a:ext cx="59158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5715E"/>
                </a:solidFill>
                <a:latin typeface="Menlo"/>
              </a:rPr>
              <a:t>// </a:t>
            </a:r>
            <a:r>
              <a:rPr lang="en-US" dirty="0" err="1" smtClean="0">
                <a:solidFill>
                  <a:srgbClr val="75715E"/>
                </a:solidFill>
                <a:latin typeface="Menlo"/>
              </a:rPr>
              <a:t>server.js</a:t>
            </a:r>
            <a:endParaRPr lang="en-US" dirty="0" smtClean="0">
              <a:solidFill>
                <a:srgbClr val="75715E"/>
              </a:solidFill>
              <a:latin typeface="Menlo"/>
            </a:endParaRPr>
          </a:p>
          <a:p>
            <a:r>
              <a:rPr lang="en-US" dirty="0" err="1">
                <a:solidFill>
                  <a:srgbClr val="66D9EF"/>
                </a:solidFill>
                <a:latin typeface="Menlo"/>
              </a:rPr>
              <a:t>var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user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=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require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'./data/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user.json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;</a:t>
            </a:r>
            <a:endParaRPr lang="en-US" dirty="0">
              <a:solidFill>
                <a:srgbClr val="75715E"/>
              </a:solidFill>
              <a:latin typeface="Menlo"/>
            </a:endParaRPr>
          </a:p>
          <a:p>
            <a:r>
              <a:rPr lang="en-US" dirty="0" err="1">
                <a:solidFill>
                  <a:srgbClr val="A6E22E"/>
                </a:solidFill>
                <a:latin typeface="Menlo"/>
              </a:rPr>
              <a:t>app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get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'/user'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req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res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 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	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res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json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user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});</a:t>
            </a:r>
          </a:p>
        </p:txBody>
      </p:sp>
    </p:spTree>
    <p:extLst>
      <p:ext uri="{BB962C8B-B14F-4D97-AF65-F5344CB8AC3E}">
        <p14:creationId xmlns:p14="http://schemas.microsoft.com/office/powerpoint/2010/main" val="1660429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024"/>
            <a:ext cx="7770813" cy="970864"/>
          </a:xfrm>
        </p:spPr>
        <p:txBody>
          <a:bodyPr/>
          <a:lstStyle/>
          <a:p>
            <a:r>
              <a:rPr lang="en-US" dirty="0" smtClean="0"/>
              <a:t>Dynamic Responses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68477" y="4829068"/>
            <a:ext cx="804333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5715E"/>
                </a:solidFill>
                <a:latin typeface="Menlo"/>
              </a:rPr>
              <a:t>// </a:t>
            </a:r>
            <a:r>
              <a:rPr lang="en-US" dirty="0" err="1" smtClean="0">
                <a:solidFill>
                  <a:srgbClr val="75715E"/>
                </a:solidFill>
                <a:latin typeface="Menlo"/>
              </a:rPr>
              <a:t>server.js</a:t>
            </a:r>
            <a:endParaRPr lang="en-US" dirty="0" smtClean="0">
              <a:solidFill>
                <a:srgbClr val="66D9EF"/>
              </a:solidFill>
              <a:latin typeface="Menlo"/>
            </a:endParaRPr>
          </a:p>
          <a:p>
            <a:r>
              <a:rPr lang="en-US" dirty="0" err="1" smtClean="0">
                <a:solidFill>
                  <a:srgbClr val="66D9EF"/>
                </a:solidFill>
                <a:latin typeface="Menlo"/>
              </a:rPr>
              <a:t>var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users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=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require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'./data/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users.json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);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err="1">
                <a:solidFill>
                  <a:srgbClr val="A6E22E"/>
                </a:solidFill>
                <a:latin typeface="Menlo"/>
              </a:rPr>
              <a:t>app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get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'/user/:username'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req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res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 {</a:t>
            </a: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 err="1" smtClean="0">
                <a:solidFill>
                  <a:srgbClr val="66D9EF"/>
                </a:solidFill>
                <a:latin typeface="Menlo"/>
              </a:rPr>
              <a:t>var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username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=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req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params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username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 smtClean="0">
                <a:solidFill>
                  <a:srgbClr val="66D9EF"/>
                </a:solidFill>
                <a:latin typeface="Menlo"/>
              </a:rPr>
              <a:t>if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users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[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username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])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res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json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users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[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username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]);</a:t>
            </a: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 smtClean="0">
                <a:solidFill>
                  <a:srgbClr val="66D9EF"/>
                </a:solidFill>
                <a:latin typeface="Menlo"/>
              </a:rPr>
              <a:t>else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res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send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AE81FF"/>
                </a:solidFill>
                <a:latin typeface="Menlo"/>
              </a:rPr>
              <a:t>404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"User 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+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username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+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 not found."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});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970935"/>
            <a:ext cx="453571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5715E"/>
                </a:solidFill>
                <a:latin typeface="Menlo"/>
              </a:rPr>
              <a:t>// data/</a:t>
            </a:r>
            <a:r>
              <a:rPr lang="en-US" dirty="0" err="1" smtClean="0">
                <a:solidFill>
                  <a:srgbClr val="75715E"/>
                </a:solidFill>
                <a:latin typeface="Menlo"/>
              </a:rPr>
              <a:t>users.json</a:t>
            </a:r>
            <a:endParaRPr lang="en-US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{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"</a:t>
            </a:r>
            <a:r>
              <a:rPr lang="en-US" dirty="0" err="1">
                <a:solidFill>
                  <a:srgbClr val="F92672"/>
                </a:solidFill>
                <a:latin typeface="Menlo"/>
              </a:rPr>
              <a:t>pmaccart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: {</a:t>
            </a: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"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first"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: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"Phil"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"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last"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: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"MacCart"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"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username"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: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 smtClean="0">
                <a:solidFill>
                  <a:srgbClr val="E6DB74"/>
                </a:solidFill>
                <a:latin typeface="Menlo"/>
              </a:rPr>
              <a:t>pmaccart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}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"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anonymous"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: {</a:t>
            </a: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"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first"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: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"Anonymous"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"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last"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: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"User"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"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username"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: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anonymous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}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300845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git</a:t>
            </a:r>
            <a:r>
              <a:rPr lang="en-US" dirty="0" smtClean="0"/>
              <a:t> checkout -f day-0/step-6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502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NodeJS</a:t>
            </a:r>
            <a:endParaRPr lang="en-US" dirty="0" smtClean="0"/>
          </a:p>
          <a:p>
            <a:r>
              <a:rPr lang="en-US" dirty="0" smtClean="0"/>
              <a:t>Yeoman</a:t>
            </a:r>
          </a:p>
          <a:p>
            <a:r>
              <a:rPr lang="en-US" dirty="0" err="1" smtClean="0"/>
              <a:t>Yo</a:t>
            </a:r>
            <a:endParaRPr lang="en-US" dirty="0" smtClean="0"/>
          </a:p>
          <a:p>
            <a:r>
              <a:rPr lang="en-US" dirty="0" smtClean="0"/>
              <a:t>Bower</a:t>
            </a:r>
          </a:p>
          <a:p>
            <a:r>
              <a:rPr lang="en-US" dirty="0" smtClean="0"/>
              <a:t>Grunt</a:t>
            </a:r>
          </a:p>
          <a:p>
            <a:r>
              <a:rPr lang="en-US" dirty="0" smtClean="0"/>
              <a:t>LESS</a:t>
            </a:r>
          </a:p>
          <a:p>
            <a:r>
              <a:rPr lang="en-US" dirty="0" smtClean="0"/>
              <a:t>Jade</a:t>
            </a:r>
          </a:p>
          <a:p>
            <a:r>
              <a:rPr lang="en-US" dirty="0" smtClean="0"/>
              <a:t>Express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935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tory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Story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  <a:lumMod val="120000"/>
              </a:schemeClr>
              <a:schemeClr val="phClr">
                <a:satMod val="350000"/>
                <a:lumMod val="150000"/>
              </a:schemeClr>
            </a:duotone>
          </a:blip>
          <a:tile tx="0" ty="0" sx="20000" sy="20000" flip="none" algn="ctr"/>
        </a:blipFill>
        <a:gradFill rotWithShape="1">
          <a:gsLst>
            <a:gs pos="0">
              <a:schemeClr val="phClr">
                <a:shade val="20000"/>
                <a:satMod val="130000"/>
              </a:schemeClr>
            </a:gs>
            <a:gs pos="50000">
              <a:schemeClr val="phClr">
                <a:shade val="90000"/>
                <a:satMod val="130000"/>
              </a:schemeClr>
            </a:gs>
            <a:gs pos="100000">
              <a:schemeClr val="phClr">
                <a:shade val="100000"/>
                <a:satMod val="200000"/>
                <a:lumMod val="120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2100000" sx="104000" sy="104000" algn="br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127000" dist="63500" dir="5400000" sx="103000" sy="103000" rotWithShape="0">
              <a:srgbClr val="000000">
                <a:alpha val="75000"/>
              </a:srgbClr>
            </a:outerShdw>
          </a:effectLst>
          <a:scene3d>
            <a:camera prst="perspectiveFront" fov="3000000"/>
            <a:lightRig rig="balanced" dir="t">
              <a:rot lat="0" lon="0" rev="18000000"/>
            </a:lightRig>
          </a:scene3d>
          <a:sp3d prstMaterial="plastic">
            <a:bevelT w="254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60000"/>
                <a:satMod val="40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Story.thmx</Template>
  <TotalTime>3051</TotalTime>
  <Words>3203</Words>
  <Application>Microsoft Macintosh PowerPoint</Application>
  <PresentationFormat>On-screen Show (4:3)</PresentationFormat>
  <Paragraphs>489</Paragraphs>
  <Slides>52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Story</vt:lpstr>
      <vt:lpstr>ng-bootcamp</vt:lpstr>
      <vt:lpstr>Topics</vt:lpstr>
      <vt:lpstr>Git Repo</vt:lpstr>
      <vt:lpstr>Automating the developer workflow</vt:lpstr>
      <vt:lpstr>Checkpoint</vt:lpstr>
      <vt:lpstr>NodeJS</vt:lpstr>
      <vt:lpstr>NodeJS: server/server.js</vt:lpstr>
      <vt:lpstr>Checkpoint</vt:lpstr>
      <vt:lpstr>NPM</vt:lpstr>
      <vt:lpstr>PowerPoint Presentation</vt:lpstr>
      <vt:lpstr>Installing dependencies</vt:lpstr>
      <vt:lpstr>Why NodeJS?</vt:lpstr>
      <vt:lpstr>Yeoman</vt:lpstr>
      <vt:lpstr>Yo</vt:lpstr>
      <vt:lpstr>Bower</vt:lpstr>
      <vt:lpstr>Grunt</vt:lpstr>
      <vt:lpstr>Example (run in client dir)</vt:lpstr>
      <vt:lpstr>Checkpoint</vt:lpstr>
      <vt:lpstr>package.json</vt:lpstr>
      <vt:lpstr>bower.json</vt:lpstr>
      <vt:lpstr>Gruntfile.js</vt:lpstr>
      <vt:lpstr>Multi Tasks</vt:lpstr>
      <vt:lpstr>Running Grunt Tasks</vt:lpstr>
      <vt:lpstr>Running Grunt Tasks</vt:lpstr>
      <vt:lpstr>LESS</vt:lpstr>
      <vt:lpstr>PowerPoint Presentation</vt:lpstr>
      <vt:lpstr>Add Bootstrap LESS Dependency</vt:lpstr>
      <vt:lpstr>Add Bower Dependency</vt:lpstr>
      <vt:lpstr>Setup Stylesheets</vt:lpstr>
      <vt:lpstr>Setup Stylesheets</vt:lpstr>
      <vt:lpstr>PowerPoint Presentation</vt:lpstr>
      <vt:lpstr>Install grunt-contrib-less Task</vt:lpstr>
      <vt:lpstr>Configure grunt-contrib-less Task</vt:lpstr>
      <vt:lpstr>Configure Watch Task</vt:lpstr>
      <vt:lpstr>Configure concurrent task</vt:lpstr>
      <vt:lpstr>Restart grunt server task</vt:lpstr>
      <vt:lpstr>Update index.html</vt:lpstr>
      <vt:lpstr>Setup Stylesheets</vt:lpstr>
      <vt:lpstr>Checkpoint</vt:lpstr>
      <vt:lpstr>Jade</vt:lpstr>
      <vt:lpstr>PowerPoint Presentation</vt:lpstr>
      <vt:lpstr>Jade</vt:lpstr>
      <vt:lpstr>Checkpoint</vt:lpstr>
      <vt:lpstr>Express</vt:lpstr>
      <vt:lpstr>Express</vt:lpstr>
      <vt:lpstr>server/server.js</vt:lpstr>
      <vt:lpstr>Sending JSON</vt:lpstr>
      <vt:lpstr>Checkpoint</vt:lpstr>
      <vt:lpstr>Define Data in Separate Module</vt:lpstr>
      <vt:lpstr>Dynamic Responses</vt:lpstr>
      <vt:lpstr>Checkpoint</vt:lpstr>
      <vt:lpstr>Review</vt:lpstr>
    </vt:vector>
  </TitlesOfParts>
  <Company>Slalom, LLC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ng-bootcamp</dc:title>
  <dc:creator>Phil MacCart</dc:creator>
  <cp:lastModifiedBy>Phil MacCart</cp:lastModifiedBy>
  <cp:revision>184</cp:revision>
  <dcterms:created xsi:type="dcterms:W3CDTF">2014-03-08T21:14:00Z</dcterms:created>
  <dcterms:modified xsi:type="dcterms:W3CDTF">2014-03-14T01:54:06Z</dcterms:modified>
</cp:coreProperties>
</file>